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3" autoAdjust="0"/>
    <p:restoredTop sz="94595" autoAdjust="0"/>
  </p:normalViewPr>
  <p:slideViewPr>
    <p:cSldViewPr snapToGrid="0" snapToObjects="1">
      <p:cViewPr varScale="1">
        <p:scale>
          <a:sx n="104" d="100"/>
          <a:sy n="104" d="100"/>
        </p:scale>
        <p:origin x="174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7B1E-13C3-0B42-B595-27337D63BC86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59BF-F755-0842-A0DC-01B57C305E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5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7B1E-13C3-0B42-B595-27337D63BC86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59BF-F755-0842-A0DC-01B57C305E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51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7B1E-13C3-0B42-B595-27337D63BC86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59BF-F755-0842-A0DC-01B57C305E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14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7B1E-13C3-0B42-B595-27337D63BC86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59BF-F755-0842-A0DC-01B57C305E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13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7B1E-13C3-0B42-B595-27337D63BC86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59BF-F755-0842-A0DC-01B57C305E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21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7B1E-13C3-0B42-B595-27337D63BC86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59BF-F755-0842-A0DC-01B57C305E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31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7B1E-13C3-0B42-B595-27337D63BC86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59BF-F755-0842-A0DC-01B57C305E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99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7B1E-13C3-0B42-B595-27337D63BC86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59BF-F755-0842-A0DC-01B57C305E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35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7B1E-13C3-0B42-B595-27337D63BC86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59BF-F755-0842-A0DC-01B57C305E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04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7B1E-13C3-0B42-B595-27337D63BC86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59BF-F755-0842-A0DC-01B57C305E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27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7B1E-13C3-0B42-B595-27337D63BC86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959BF-F755-0842-A0DC-01B57C305E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86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E7B1E-13C3-0B42-B595-27337D63BC86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959BF-F755-0842-A0DC-01B57C305E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1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36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91401" y="2170955"/>
            <a:ext cx="3019861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000090"/>
                </a:solidFill>
              </a:rPr>
              <a:t>It is treatable</a:t>
            </a:r>
          </a:p>
          <a:p>
            <a:pPr>
              <a:lnSpc>
                <a:spcPct val="50000"/>
              </a:lnSpc>
            </a:pPr>
            <a:endParaRPr lang="en-US" sz="3400" b="1" dirty="0">
              <a:solidFill>
                <a:srgbClr val="000090"/>
              </a:solidFill>
            </a:endParaRPr>
          </a:p>
          <a:p>
            <a:r>
              <a:rPr lang="en-US" sz="2000" dirty="0"/>
              <a:t>Appropriate treatment and care could reduce death and disability rates after </a:t>
            </a:r>
          </a:p>
          <a:p>
            <a:r>
              <a:rPr lang="en-US" sz="2000" dirty="0"/>
              <a:t>stroke by as much as 50%.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10" y="6100757"/>
            <a:ext cx="2826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*All images right reserved by World Federation of Neurology</a:t>
            </a:r>
          </a:p>
        </p:txBody>
      </p:sp>
    </p:spTree>
    <p:extLst>
      <p:ext uri="{BB962C8B-B14F-4D97-AF65-F5344CB8AC3E}">
        <p14:creationId xmlns:p14="http://schemas.microsoft.com/office/powerpoint/2010/main" val="1803207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91401" y="2170955"/>
            <a:ext cx="3019861" cy="2372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A functional life is possible</a:t>
            </a:r>
          </a:p>
          <a:p>
            <a:pPr>
              <a:lnSpc>
                <a:spcPct val="50000"/>
              </a:lnSpc>
            </a:pPr>
            <a:r>
              <a:rPr lang="en-US" sz="34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2000" dirty="0"/>
              <a:t>70% people with stroke could lead a functional life with early treatment</a:t>
            </a:r>
          </a:p>
          <a:p>
            <a:r>
              <a:rPr lang="en-US" sz="2000" dirty="0"/>
              <a:t>and rehabilitation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10" y="6100757"/>
            <a:ext cx="2826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*All images right reserved by World Federation of Neurology</a:t>
            </a:r>
          </a:p>
        </p:txBody>
      </p:sp>
    </p:spTree>
    <p:extLst>
      <p:ext uri="{BB962C8B-B14F-4D97-AF65-F5344CB8AC3E}">
        <p14:creationId xmlns:p14="http://schemas.microsoft.com/office/powerpoint/2010/main" val="1274021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259" y="2588955"/>
            <a:ext cx="84054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3600" b="1" dirty="0">
                <a:solidFill>
                  <a:srgbClr val="000090"/>
                </a:solidFill>
              </a:rPr>
              <a:t>HOW CAN STROKES</a:t>
            </a:r>
          </a:p>
          <a:p>
            <a:pPr algn="r"/>
            <a:r>
              <a:rPr lang="en-US" sz="2800" dirty="0">
                <a:solidFill>
                  <a:srgbClr val="FF0000"/>
                </a:solidFill>
              </a:rPr>
              <a:t>BE PREVENTED?</a:t>
            </a:r>
          </a:p>
        </p:txBody>
      </p:sp>
    </p:spTree>
    <p:extLst>
      <p:ext uri="{BB962C8B-B14F-4D97-AF65-F5344CB8AC3E}">
        <p14:creationId xmlns:p14="http://schemas.microsoft.com/office/powerpoint/2010/main" val="4267988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91401" y="2170955"/>
            <a:ext cx="3019861" cy="211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400" b="1" dirty="0">
                <a:solidFill>
                  <a:srgbClr val="000090"/>
                </a:solidFill>
              </a:rPr>
              <a:t>Blood pressure control</a:t>
            </a:r>
          </a:p>
          <a:p>
            <a:pPr>
              <a:lnSpc>
                <a:spcPct val="50000"/>
              </a:lnSpc>
            </a:pPr>
            <a:endParaRPr lang="en-US" sz="3400" b="1" dirty="0">
              <a:solidFill>
                <a:srgbClr val="000090"/>
              </a:solidFill>
            </a:endParaRPr>
          </a:p>
          <a:p>
            <a:r>
              <a:rPr lang="en-US" sz="2000" dirty="0"/>
              <a:t>30% of strokes could be prevented by lowering high blood pressure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10" y="6100757"/>
            <a:ext cx="2826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*All images right reserved by World Federation of Neurology</a:t>
            </a:r>
          </a:p>
        </p:txBody>
      </p:sp>
    </p:spTree>
    <p:extLst>
      <p:ext uri="{BB962C8B-B14F-4D97-AF65-F5344CB8AC3E}">
        <p14:creationId xmlns:p14="http://schemas.microsoft.com/office/powerpoint/2010/main" val="1840491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91401" y="2170955"/>
            <a:ext cx="301986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Diabetes and cholesterol control</a:t>
            </a:r>
          </a:p>
          <a:p>
            <a:pPr>
              <a:lnSpc>
                <a:spcPct val="80000"/>
              </a:lnSpc>
            </a:pPr>
            <a:r>
              <a:rPr lang="en-US" sz="34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2000" dirty="0"/>
              <a:t>Total cholesterol levels and glucose levels should be within normal limits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10" y="6100757"/>
            <a:ext cx="2826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*All images right reserved by World Federation of Neurology</a:t>
            </a:r>
          </a:p>
        </p:txBody>
      </p:sp>
    </p:spTree>
    <p:extLst>
      <p:ext uri="{BB962C8B-B14F-4D97-AF65-F5344CB8AC3E}">
        <p14:creationId xmlns:p14="http://schemas.microsoft.com/office/powerpoint/2010/main" val="3423388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91401" y="2170955"/>
            <a:ext cx="3019861" cy="1695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it-IT" sz="3400" b="1" dirty="0" err="1">
                <a:solidFill>
                  <a:srgbClr val="000090"/>
                </a:solidFill>
              </a:rPr>
              <a:t>Exercise</a:t>
            </a:r>
            <a:r>
              <a:rPr lang="it-IT" sz="3400" b="1" dirty="0">
                <a:solidFill>
                  <a:srgbClr val="000090"/>
                </a:solidFill>
              </a:rPr>
              <a:t> </a:t>
            </a:r>
            <a:r>
              <a:rPr lang="it-IT" sz="3400" b="1" dirty="0" err="1">
                <a:solidFill>
                  <a:srgbClr val="000090"/>
                </a:solidFill>
              </a:rPr>
              <a:t>daily</a:t>
            </a:r>
            <a:endParaRPr lang="it-IT" sz="3400" b="1" dirty="0">
              <a:solidFill>
                <a:srgbClr val="000090"/>
              </a:solidFill>
            </a:endParaRPr>
          </a:p>
          <a:p>
            <a:pPr>
              <a:lnSpc>
                <a:spcPct val="50000"/>
              </a:lnSpc>
            </a:pPr>
            <a:endParaRPr lang="en-US" sz="3400" b="1" dirty="0">
              <a:solidFill>
                <a:srgbClr val="000090"/>
              </a:solidFill>
            </a:endParaRPr>
          </a:p>
          <a:p>
            <a:r>
              <a:rPr lang="en-US" sz="2000" dirty="0"/>
              <a:t>30 minutes exercise daily could reduce stroke risk by 20%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10" y="6100757"/>
            <a:ext cx="2826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*All images right reserved by World Federation of Neurology</a:t>
            </a:r>
          </a:p>
        </p:txBody>
      </p:sp>
    </p:spTree>
    <p:extLst>
      <p:ext uri="{BB962C8B-B14F-4D97-AF65-F5344CB8AC3E}">
        <p14:creationId xmlns:p14="http://schemas.microsoft.com/office/powerpoint/2010/main" val="1176315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91401" y="2170955"/>
            <a:ext cx="3019861" cy="1363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de-DE" sz="3200" b="1" dirty="0" err="1">
                <a:solidFill>
                  <a:srgbClr val="FF0000"/>
                </a:solidFill>
              </a:rPr>
              <a:t>Obesity</a:t>
            </a:r>
            <a:endParaRPr lang="de-DE" sz="3200" b="1" dirty="0">
              <a:solidFill>
                <a:srgbClr val="FF0000"/>
              </a:solidFill>
            </a:endParaRPr>
          </a:p>
          <a:p>
            <a:pPr>
              <a:lnSpc>
                <a:spcPct val="50000"/>
              </a:lnSpc>
            </a:pPr>
            <a:r>
              <a:rPr lang="en-US" sz="34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2000" dirty="0"/>
              <a:t>Obesity is a risk factor for stroke; reduce 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10" y="6100757"/>
            <a:ext cx="2826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*All images right reserved by World Federation of Neurology</a:t>
            </a:r>
          </a:p>
        </p:txBody>
      </p:sp>
    </p:spTree>
    <p:extLst>
      <p:ext uri="{BB962C8B-B14F-4D97-AF65-F5344CB8AC3E}">
        <p14:creationId xmlns:p14="http://schemas.microsoft.com/office/powerpoint/2010/main" val="3912969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91401" y="2170955"/>
            <a:ext cx="3019861" cy="180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400" b="1" dirty="0">
                <a:solidFill>
                  <a:srgbClr val="000090"/>
                </a:solidFill>
              </a:rPr>
              <a:t>Atrial fibrillation</a:t>
            </a:r>
          </a:p>
          <a:p>
            <a:pPr>
              <a:lnSpc>
                <a:spcPct val="50000"/>
              </a:lnSpc>
            </a:pPr>
            <a:endParaRPr lang="en-US" sz="3400" b="1" dirty="0">
              <a:solidFill>
                <a:srgbClr val="000090"/>
              </a:solidFill>
            </a:endParaRPr>
          </a:p>
          <a:p>
            <a:r>
              <a:rPr lang="en-US" sz="2000" dirty="0"/>
              <a:t>High risk for stroke; reduce risk by anticoagulation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10" y="6100757"/>
            <a:ext cx="2826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*All images right reserved by World Federation of Neurology</a:t>
            </a:r>
          </a:p>
        </p:txBody>
      </p:sp>
    </p:spTree>
    <p:extLst>
      <p:ext uri="{BB962C8B-B14F-4D97-AF65-F5344CB8AC3E}">
        <p14:creationId xmlns:p14="http://schemas.microsoft.com/office/powerpoint/2010/main" val="680798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91401" y="2170955"/>
            <a:ext cx="3019861" cy="1055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de-DE" sz="3200" b="1" dirty="0">
                <a:solidFill>
                  <a:srgbClr val="FF0000"/>
                </a:solidFill>
              </a:rPr>
              <a:t>Low </a:t>
            </a:r>
            <a:r>
              <a:rPr lang="de-DE" sz="3200" b="1" dirty="0" err="1">
                <a:solidFill>
                  <a:srgbClr val="FF0000"/>
                </a:solidFill>
              </a:rPr>
              <a:t>salt</a:t>
            </a:r>
            <a:r>
              <a:rPr lang="de-DE" sz="3200" b="1" dirty="0">
                <a:solidFill>
                  <a:srgbClr val="FF0000"/>
                </a:solidFill>
              </a:rPr>
              <a:t> </a:t>
            </a:r>
            <a:r>
              <a:rPr lang="de-DE" sz="3200" b="1" dirty="0" err="1">
                <a:solidFill>
                  <a:srgbClr val="FF0000"/>
                </a:solidFill>
              </a:rPr>
              <a:t>diet</a:t>
            </a:r>
            <a:endParaRPr lang="de-DE" sz="3200" b="1" dirty="0">
              <a:solidFill>
                <a:srgbClr val="FF0000"/>
              </a:solidFill>
            </a:endParaRPr>
          </a:p>
          <a:p>
            <a:pPr>
              <a:lnSpc>
                <a:spcPct val="50000"/>
              </a:lnSpc>
            </a:pPr>
            <a:r>
              <a:rPr lang="en-US" sz="34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2000" dirty="0"/>
              <a:t>No added salt in diet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10" y="6100757"/>
            <a:ext cx="2826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*All images right reserved by World Federation of Neurology</a:t>
            </a:r>
          </a:p>
        </p:txBody>
      </p:sp>
    </p:spTree>
    <p:extLst>
      <p:ext uri="{BB962C8B-B14F-4D97-AF65-F5344CB8AC3E}">
        <p14:creationId xmlns:p14="http://schemas.microsoft.com/office/powerpoint/2010/main" val="3964572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91401" y="2170955"/>
            <a:ext cx="3019861" cy="2311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400" b="1" dirty="0">
                <a:solidFill>
                  <a:srgbClr val="000090"/>
                </a:solidFill>
              </a:rPr>
              <a:t>No tobacco</a:t>
            </a:r>
          </a:p>
          <a:p>
            <a:pPr>
              <a:lnSpc>
                <a:spcPct val="50000"/>
              </a:lnSpc>
            </a:pPr>
            <a:endParaRPr lang="en-US" sz="3400" b="1" dirty="0">
              <a:solidFill>
                <a:srgbClr val="000090"/>
              </a:solidFill>
            </a:endParaRPr>
          </a:p>
          <a:p>
            <a:r>
              <a:rPr lang="en-US" sz="2000" dirty="0"/>
              <a:t>Stopping tobacco use could reduce stroke rates by 35 %. Chewing tobacco or shisha use is as deadly as smoking cigarettes.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10" y="6100757"/>
            <a:ext cx="2826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*All images right reserved by World Federation of Neurology</a:t>
            </a:r>
          </a:p>
        </p:txBody>
      </p:sp>
    </p:spTree>
    <p:extLst>
      <p:ext uri="{BB962C8B-B14F-4D97-AF65-F5344CB8AC3E}">
        <p14:creationId xmlns:p14="http://schemas.microsoft.com/office/powerpoint/2010/main" val="286760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71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91401" y="2170955"/>
            <a:ext cx="3019861" cy="167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fi-FI" sz="3200" b="1" dirty="0">
                <a:solidFill>
                  <a:srgbClr val="FF0000"/>
                </a:solidFill>
              </a:rPr>
              <a:t>Air </a:t>
            </a:r>
            <a:r>
              <a:rPr lang="fi-FI" sz="3200" b="1" dirty="0" err="1">
                <a:solidFill>
                  <a:srgbClr val="FF0000"/>
                </a:solidFill>
              </a:rPr>
              <a:t>pollution</a:t>
            </a:r>
            <a:endParaRPr lang="fi-FI" sz="3200" b="1" dirty="0">
              <a:solidFill>
                <a:srgbClr val="FF0000"/>
              </a:solidFill>
            </a:endParaRPr>
          </a:p>
          <a:p>
            <a:pPr>
              <a:lnSpc>
                <a:spcPct val="50000"/>
              </a:lnSpc>
            </a:pPr>
            <a:r>
              <a:rPr lang="en-US" sz="34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2000" dirty="0"/>
              <a:t>A recently confirmed major and preventable risk factor for stroke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10" y="6100757"/>
            <a:ext cx="2826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*All images right reserved by World Federation of Neurology</a:t>
            </a:r>
          </a:p>
        </p:txBody>
      </p:sp>
    </p:spTree>
    <p:extLst>
      <p:ext uri="{BB962C8B-B14F-4D97-AF65-F5344CB8AC3E}">
        <p14:creationId xmlns:p14="http://schemas.microsoft.com/office/powerpoint/2010/main" val="3007884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259" y="1517844"/>
            <a:ext cx="84054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rgbClr val="000090"/>
                </a:solidFill>
              </a:rPr>
              <a:t>How can we reduce death and </a:t>
            </a:r>
          </a:p>
          <a:p>
            <a:pPr algn="r"/>
            <a:r>
              <a:rPr lang="en-US" sz="3600" b="1" dirty="0">
                <a:solidFill>
                  <a:srgbClr val="000090"/>
                </a:solidFill>
              </a:rPr>
              <a:t>disability due to stroke?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922" y="3016490"/>
            <a:ext cx="831933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Early recognition and care: </a:t>
            </a:r>
          </a:p>
          <a:p>
            <a:r>
              <a:rPr lang="en-US" sz="1600" dirty="0"/>
              <a:t>Stroke patients need to reach the emergency room as soon as stroke attack occurs.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Early care in stroke units: </a:t>
            </a:r>
          </a:p>
          <a:p>
            <a:r>
              <a:rPr lang="en-US" sz="1600" dirty="0"/>
              <a:t>All stroke patients should be admitted to dedicated stroke units.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Broad use of IV-</a:t>
            </a:r>
            <a:r>
              <a:rPr lang="en-US" sz="1600" b="1" dirty="0" err="1">
                <a:solidFill>
                  <a:srgbClr val="FF0000"/>
                </a:solidFill>
              </a:rPr>
              <a:t>rtPA</a:t>
            </a:r>
            <a:r>
              <a:rPr lang="en-US" sz="1600" b="1" dirty="0">
                <a:solidFill>
                  <a:srgbClr val="FF0000"/>
                </a:solidFill>
              </a:rPr>
              <a:t>: </a:t>
            </a:r>
          </a:p>
          <a:p>
            <a:r>
              <a:rPr lang="en-US" sz="1600" dirty="0"/>
              <a:t>Intravenous tissue plasminogen activator therapy should be used within 4.5 hours of stroke onset in selected patients. Earlier treatment is more effective, as “time is brain”.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Endovascular </a:t>
            </a:r>
            <a:r>
              <a:rPr lang="en-US" sz="1600" b="1" dirty="0" err="1">
                <a:solidFill>
                  <a:srgbClr val="FF0000"/>
                </a:solidFill>
              </a:rPr>
              <a:t>Thrombectomy</a:t>
            </a:r>
            <a:r>
              <a:rPr lang="en-US" sz="1600" b="1" dirty="0">
                <a:solidFill>
                  <a:srgbClr val="FF0000"/>
                </a:solidFill>
              </a:rPr>
              <a:t>: </a:t>
            </a:r>
          </a:p>
          <a:p>
            <a:r>
              <a:rPr lang="en-US" sz="1600" dirty="0"/>
              <a:t>For selected patients with large vessel occlusion and ischemic stroke within 6 hours of onset, longer in some cases.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Early and sustained rehabilitation: </a:t>
            </a:r>
          </a:p>
          <a:p>
            <a:r>
              <a:rPr lang="en-US" sz="1600" dirty="0"/>
              <a:t>Rehabilitation efforts should start in the stroke unit on day one until functional status is regained.</a:t>
            </a:r>
          </a:p>
        </p:txBody>
      </p:sp>
    </p:spTree>
    <p:extLst>
      <p:ext uri="{BB962C8B-B14F-4D97-AF65-F5344CB8AC3E}">
        <p14:creationId xmlns:p14="http://schemas.microsoft.com/office/powerpoint/2010/main" val="4160235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259" y="1517844"/>
            <a:ext cx="84054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rgbClr val="000090"/>
                </a:solidFill>
              </a:rPr>
              <a:t>What can I contribute to reducing </a:t>
            </a:r>
          </a:p>
          <a:p>
            <a:pPr algn="r"/>
            <a:r>
              <a:rPr lang="en-US" sz="3600" b="1" dirty="0">
                <a:solidFill>
                  <a:srgbClr val="000090"/>
                </a:solidFill>
              </a:rPr>
              <a:t>the global stroke burden?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47036" y="3016490"/>
            <a:ext cx="453821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Share this information with your family, friends and communities.</a:t>
            </a:r>
          </a:p>
          <a:p>
            <a:endParaRPr lang="en-US" sz="1600" dirty="0"/>
          </a:p>
          <a:p>
            <a:r>
              <a:rPr lang="en-US" sz="1600" dirty="0"/>
              <a:t>Promote blood pressure screening and control.</a:t>
            </a:r>
          </a:p>
          <a:p>
            <a:endParaRPr lang="en-US" sz="1600" dirty="0"/>
          </a:p>
          <a:p>
            <a:r>
              <a:rPr lang="en-US" sz="1600" dirty="0"/>
              <a:t>Promote tobacco control measures and messages</a:t>
            </a:r>
          </a:p>
          <a:p>
            <a:endParaRPr lang="en-US" sz="1600" dirty="0"/>
          </a:p>
          <a:p>
            <a:r>
              <a:rPr lang="en-US" sz="1600" dirty="0"/>
              <a:t>Help to raise awareness about stroke symptoms: Make sure to spread the “FAST” check.</a:t>
            </a:r>
          </a:p>
          <a:p>
            <a:endParaRPr lang="en-US" sz="1600" dirty="0"/>
          </a:p>
          <a:p>
            <a:r>
              <a:rPr lang="en-US" sz="1600" dirty="0"/>
              <a:t>Emergency action: If you think that someone in your presence is having a stroke, make sure they are sent to the emergency room as soon as possible.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710" y="6100757"/>
            <a:ext cx="2826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*All images right reserved by World Federation of Neurology</a:t>
            </a:r>
          </a:p>
        </p:txBody>
      </p:sp>
    </p:spTree>
    <p:extLst>
      <p:ext uri="{BB962C8B-B14F-4D97-AF65-F5344CB8AC3E}">
        <p14:creationId xmlns:p14="http://schemas.microsoft.com/office/powerpoint/2010/main" val="1798790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259" y="1517844"/>
            <a:ext cx="84054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rgbClr val="000090"/>
                </a:solidFill>
              </a:rPr>
              <a:t>ACT</a:t>
            </a:r>
          </a:p>
          <a:p>
            <a:pPr algn="r"/>
            <a:r>
              <a:rPr lang="en-US" sz="3600" dirty="0">
                <a:solidFill>
                  <a:srgbClr val="FF0000"/>
                </a:solidFill>
              </a:rPr>
              <a:t>F.A.S.T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922" y="3016490"/>
            <a:ext cx="8319331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If you suspect someone may be having a stroke, ask the person to do the following:</a:t>
            </a:r>
          </a:p>
          <a:p>
            <a:endParaRPr lang="en-US" sz="1600" dirty="0"/>
          </a:p>
          <a:p>
            <a:r>
              <a:rPr lang="en-US" sz="1600" b="1" dirty="0">
                <a:solidFill>
                  <a:srgbClr val="FF0000"/>
                </a:solidFill>
              </a:rPr>
              <a:t>FACE: </a:t>
            </a:r>
            <a:r>
              <a:rPr lang="en-US" sz="1600" dirty="0"/>
              <a:t>	Ask the person to smile. Does one side of their face droop?</a:t>
            </a:r>
          </a:p>
          <a:p>
            <a:endParaRPr lang="en-US" sz="1600" dirty="0"/>
          </a:p>
          <a:p>
            <a:r>
              <a:rPr lang="en-US" sz="1600" b="1" dirty="0">
                <a:solidFill>
                  <a:srgbClr val="FF0000"/>
                </a:solidFill>
              </a:rPr>
              <a:t>ARM: </a:t>
            </a:r>
            <a:r>
              <a:rPr lang="en-US" sz="1600" dirty="0"/>
              <a:t>	Ask the person to raise both arms. does one arm drift downward?</a:t>
            </a:r>
          </a:p>
          <a:p>
            <a:endParaRPr lang="en-US" sz="1600" dirty="0"/>
          </a:p>
          <a:p>
            <a:r>
              <a:rPr lang="en-US" sz="1600" b="1" dirty="0">
                <a:solidFill>
                  <a:srgbClr val="FF0000"/>
                </a:solidFill>
              </a:rPr>
              <a:t>SPEECH:</a:t>
            </a:r>
            <a:r>
              <a:rPr lang="en-US" sz="1600" dirty="0"/>
              <a:t> 	Ask the person to repeat a simple sentence. Are the words slurred? can the </a:t>
            </a:r>
          </a:p>
          <a:p>
            <a:r>
              <a:rPr lang="en-US" sz="1600" dirty="0"/>
              <a:t>		person repeat the sentence correctly, or if he/she has difficulty understanding?</a:t>
            </a:r>
          </a:p>
          <a:p>
            <a:endParaRPr lang="en-US" sz="1600" dirty="0"/>
          </a:p>
          <a:p>
            <a:r>
              <a:rPr lang="en-US" sz="1600" b="1" dirty="0">
                <a:solidFill>
                  <a:srgbClr val="FF0000"/>
                </a:solidFill>
              </a:rPr>
              <a:t>TIME: </a:t>
            </a:r>
            <a:r>
              <a:rPr lang="en-US" sz="1600" dirty="0"/>
              <a:t>	If the person shows any of these symptoms, time is important. all the 					emergency service and get to the hospital immediately.</a:t>
            </a:r>
          </a:p>
        </p:txBody>
      </p:sp>
    </p:spTree>
    <p:extLst>
      <p:ext uri="{BB962C8B-B14F-4D97-AF65-F5344CB8AC3E}">
        <p14:creationId xmlns:p14="http://schemas.microsoft.com/office/powerpoint/2010/main" val="2143002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259" y="1517844"/>
            <a:ext cx="84054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rgbClr val="000090"/>
                </a:solidFill>
              </a:rPr>
              <a:t>STROKE</a:t>
            </a:r>
          </a:p>
          <a:p>
            <a:pPr algn="r"/>
            <a:r>
              <a:rPr lang="en-US" sz="3600" dirty="0">
                <a:solidFill>
                  <a:srgbClr val="FF0000"/>
                </a:solidFill>
              </a:rPr>
              <a:t>ADVOCACY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64316" y="3016490"/>
            <a:ext cx="45209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Stroke should be a top health priority on the political agenda No tobacco awareness and </a:t>
            </a:r>
          </a:p>
          <a:p>
            <a:r>
              <a:rPr lang="en-US" sz="1600" dirty="0"/>
              <a:t>laws need to be implemented globally. Blood pressure awareness needs to be raised, cost </a:t>
            </a:r>
          </a:p>
          <a:p>
            <a:r>
              <a:rPr lang="en-US" sz="1600" dirty="0"/>
              <a:t>effective blood pressure medicines should be made available. Stroke units should be </a:t>
            </a:r>
          </a:p>
          <a:p>
            <a:r>
              <a:rPr lang="en-US" sz="1600" dirty="0"/>
              <a:t>established at all tertiary care hospitals. </a:t>
            </a:r>
          </a:p>
          <a:p>
            <a:endParaRPr lang="en-US" sz="1600" dirty="0"/>
          </a:p>
          <a:p>
            <a:r>
              <a:rPr lang="en-US" sz="1600" dirty="0"/>
              <a:t>Availability of clot busting medications and their utilization needs to be secured. Rehabilitation centers and stroke rehabilitation programs need to be established at each tertiary acre hospital.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710" y="6100757"/>
            <a:ext cx="2826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*All images right reserved by World Federation of Neurology</a:t>
            </a:r>
          </a:p>
        </p:txBody>
      </p:sp>
    </p:spTree>
    <p:extLst>
      <p:ext uri="{BB962C8B-B14F-4D97-AF65-F5344CB8AC3E}">
        <p14:creationId xmlns:p14="http://schemas.microsoft.com/office/powerpoint/2010/main" val="4233835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259" y="4907832"/>
            <a:ext cx="8405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90"/>
                </a:solidFill>
              </a:rPr>
              <a:t>Thank You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09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259" y="2588955"/>
            <a:ext cx="84054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rgbClr val="000090"/>
                </a:solidFill>
              </a:rPr>
              <a:t>STROKE IS A BRAIN ATTACK</a:t>
            </a:r>
          </a:p>
          <a:p>
            <a:pPr algn="r"/>
            <a:r>
              <a:rPr lang="en-US" sz="2800" dirty="0">
                <a:solidFill>
                  <a:srgbClr val="FF0000"/>
                </a:solidFill>
              </a:rPr>
              <a:t>PREVENT IT – TREAT IT</a:t>
            </a:r>
          </a:p>
        </p:txBody>
      </p:sp>
    </p:spTree>
    <p:extLst>
      <p:ext uri="{BB962C8B-B14F-4D97-AF65-F5344CB8AC3E}">
        <p14:creationId xmlns:p14="http://schemas.microsoft.com/office/powerpoint/2010/main" val="2081813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91401" y="2170955"/>
            <a:ext cx="301986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000090"/>
                </a:solidFill>
              </a:rPr>
              <a:t>It is common</a:t>
            </a:r>
          </a:p>
          <a:p>
            <a:pPr>
              <a:lnSpc>
                <a:spcPct val="50000"/>
              </a:lnSpc>
            </a:pPr>
            <a:endParaRPr lang="en-US" sz="2000" dirty="0"/>
          </a:p>
          <a:p>
            <a:r>
              <a:rPr lang="en-US" sz="2000" dirty="0"/>
              <a:t>One in six people in the world suffers a stroke once in their life.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10" y="6100757"/>
            <a:ext cx="2826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*All images right reserved by World Federation of Neurology</a:t>
            </a:r>
          </a:p>
        </p:txBody>
      </p:sp>
    </p:spTree>
    <p:extLst>
      <p:ext uri="{BB962C8B-B14F-4D97-AF65-F5344CB8AC3E}">
        <p14:creationId xmlns:p14="http://schemas.microsoft.com/office/powerpoint/2010/main" val="13729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91401" y="2170955"/>
            <a:ext cx="3019861" cy="211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400" b="1" dirty="0">
                <a:solidFill>
                  <a:srgbClr val="FF0000"/>
                </a:solidFill>
              </a:rPr>
              <a:t>It can attack anyone</a:t>
            </a:r>
          </a:p>
          <a:p>
            <a:pPr>
              <a:lnSpc>
                <a:spcPct val="50000"/>
              </a:lnSpc>
            </a:pPr>
            <a:endParaRPr lang="en-US" sz="3400" b="1" dirty="0">
              <a:solidFill>
                <a:srgbClr val="FF0000"/>
              </a:solidFill>
            </a:endParaRPr>
          </a:p>
          <a:p>
            <a:r>
              <a:rPr lang="en-US" sz="2000" dirty="0"/>
              <a:t>Men and women, children and elderly persons can become stroke victims.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10" y="6100757"/>
            <a:ext cx="2826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*All images right reserved by World Federation of Neurology</a:t>
            </a:r>
          </a:p>
        </p:txBody>
      </p:sp>
    </p:spTree>
    <p:extLst>
      <p:ext uri="{BB962C8B-B14F-4D97-AF65-F5344CB8AC3E}">
        <p14:creationId xmlns:p14="http://schemas.microsoft.com/office/powerpoint/2010/main" val="3526355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91401" y="2170955"/>
            <a:ext cx="301986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000090"/>
                </a:solidFill>
              </a:rPr>
              <a:t>It is sudden</a:t>
            </a:r>
          </a:p>
          <a:p>
            <a:pPr>
              <a:lnSpc>
                <a:spcPct val="50000"/>
              </a:lnSpc>
            </a:pPr>
            <a:endParaRPr lang="en-US" sz="2000" dirty="0"/>
          </a:p>
          <a:p>
            <a:r>
              <a:rPr lang="en-US" sz="2000" dirty="0"/>
              <a:t>Most strokes feel like an immediate attack, with sudden symptoms.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10" y="6100757"/>
            <a:ext cx="2826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*All images right reserved by World Federation of Neurology</a:t>
            </a:r>
          </a:p>
        </p:txBody>
      </p:sp>
    </p:spTree>
    <p:extLst>
      <p:ext uri="{BB962C8B-B14F-4D97-AF65-F5344CB8AC3E}">
        <p14:creationId xmlns:p14="http://schemas.microsoft.com/office/powerpoint/2010/main" val="1732767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91401" y="2170955"/>
            <a:ext cx="3019861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</a:rPr>
              <a:t>It can be deadly</a:t>
            </a:r>
          </a:p>
          <a:p>
            <a:pPr>
              <a:lnSpc>
                <a:spcPct val="50000"/>
              </a:lnSpc>
            </a:pPr>
            <a:endParaRPr lang="en-US" sz="3400" b="1" dirty="0">
              <a:solidFill>
                <a:srgbClr val="FF0000"/>
              </a:solidFill>
            </a:endParaRPr>
          </a:p>
          <a:p>
            <a:r>
              <a:rPr lang="en-US" sz="2000" dirty="0"/>
              <a:t>Almost 30% of stroke sufferers will die from the conditions.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10" y="6100757"/>
            <a:ext cx="2826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*All images right reserved by World Federation of Neurology</a:t>
            </a:r>
          </a:p>
        </p:txBody>
      </p:sp>
    </p:spTree>
    <p:extLst>
      <p:ext uri="{BB962C8B-B14F-4D97-AF65-F5344CB8AC3E}">
        <p14:creationId xmlns:p14="http://schemas.microsoft.com/office/powerpoint/2010/main" val="634595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91401" y="2170955"/>
            <a:ext cx="3019861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000090"/>
                </a:solidFill>
              </a:rPr>
              <a:t>It is disabling </a:t>
            </a:r>
          </a:p>
          <a:p>
            <a:pPr>
              <a:lnSpc>
                <a:spcPct val="50000"/>
              </a:lnSpc>
            </a:pPr>
            <a:endParaRPr lang="en-US" sz="3400" b="1" dirty="0">
              <a:solidFill>
                <a:srgbClr val="000090"/>
              </a:solidFill>
            </a:endParaRPr>
          </a:p>
          <a:p>
            <a:r>
              <a:rPr lang="en-US" sz="2000" dirty="0"/>
              <a:t>Almost 30% stroke survivors will suffer from long-term disabilities.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10" y="6100757"/>
            <a:ext cx="2826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*All images right reserved by World Federation of Neurology</a:t>
            </a:r>
          </a:p>
        </p:txBody>
      </p:sp>
    </p:spTree>
    <p:extLst>
      <p:ext uri="{BB962C8B-B14F-4D97-AF65-F5344CB8AC3E}">
        <p14:creationId xmlns:p14="http://schemas.microsoft.com/office/powerpoint/2010/main" val="173092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91401" y="2170955"/>
            <a:ext cx="3019861" cy="272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400" b="1" dirty="0">
                <a:solidFill>
                  <a:srgbClr val="FF0000"/>
                </a:solidFill>
              </a:rPr>
              <a:t>It is preventable</a:t>
            </a:r>
          </a:p>
          <a:p>
            <a:pPr>
              <a:lnSpc>
                <a:spcPct val="50000"/>
              </a:lnSpc>
            </a:pPr>
            <a:r>
              <a:rPr lang="en-US" sz="34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2000" dirty="0"/>
              <a:t>Half of the strokes occurring could be prevented by blood pressure control</a:t>
            </a:r>
          </a:p>
          <a:p>
            <a:r>
              <a:rPr lang="en-US" sz="2000" dirty="0"/>
              <a:t>and tobacco cessation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10" y="6100757"/>
            <a:ext cx="28262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*All images right reserved by World Federation of Neurology</a:t>
            </a:r>
          </a:p>
        </p:txBody>
      </p:sp>
    </p:spTree>
    <p:extLst>
      <p:ext uri="{BB962C8B-B14F-4D97-AF65-F5344CB8AC3E}">
        <p14:creationId xmlns:p14="http://schemas.microsoft.com/office/powerpoint/2010/main" val="2918649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774</Words>
  <Application>Microsoft Office PowerPoint</Application>
  <PresentationFormat>Bildschirmpräsentation (4:3)</PresentationFormat>
  <Paragraphs>117</Paragraphs>
  <Slides>25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Pixel Point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Sadaqat Ali</dc:creator>
  <cp:lastModifiedBy>BK</cp:lastModifiedBy>
  <cp:revision>37</cp:revision>
  <cp:lastPrinted>2017-06-06T05:49:55Z</cp:lastPrinted>
  <dcterms:created xsi:type="dcterms:W3CDTF">2017-06-06T05:49:29Z</dcterms:created>
  <dcterms:modified xsi:type="dcterms:W3CDTF">2017-06-29T17:56:58Z</dcterms:modified>
</cp:coreProperties>
</file>