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2"/>
  </p:notesMasterIdLst>
  <p:sldIdLst>
    <p:sldId id="256" r:id="rId2"/>
    <p:sldId id="257" r:id="rId3"/>
    <p:sldId id="258" r:id="rId4"/>
    <p:sldId id="272" r:id="rId5"/>
    <p:sldId id="273" r:id="rId6"/>
    <p:sldId id="274" r:id="rId7"/>
    <p:sldId id="259" r:id="rId8"/>
    <p:sldId id="260" r:id="rId9"/>
    <p:sldId id="261" r:id="rId10"/>
    <p:sldId id="262" r:id="rId11"/>
  </p:sldIdLst>
  <p:sldSz cx="9144000" cy="5143500" type="screen16x9"/>
  <p:notesSz cx="6858000" cy="9144000"/>
  <p:embeddedFontLst>
    <p:embeddedFont>
      <p:font typeface="Helvetica Neue" panose="020B0604020202020204" charset="0"/>
      <p:regular r:id="rId13"/>
      <p:bold r:id="rId14"/>
      <p:italic r:id="rId15"/>
      <p:boldItalic r:id="rId16"/>
    </p:embeddedFont>
    <p:embeddedFont>
      <p:font typeface="Montserrat" panose="00000500000000000000"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F47382-E43B-491E-88EB-EF70D0F9F595}" v="82" dt="2026-07-27T14:01:23.697"/>
    <p1510:client id="{A2158690-CE4D-4158-88A9-E946090BE72E}" v="1" dt="2026-07-27T14:19:57.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3" d="100"/>
          <a:sy n="163" d="100"/>
        </p:scale>
        <p:origin x="132" y="168"/>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bbeb9da2e7_1_7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bbeb9da2e7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4172da1b76_0_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g34172da1b7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29d087344e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329d08734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29f76a069b_0_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g329f76a069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33135c382_0_8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3533135c382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cb6a70078a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g2cb6a700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cb6a70078a_0_1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g2cb6a70078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2f2c126c83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-Mention all age groups</a:t>
            </a:r>
            <a:endParaRPr/>
          </a:p>
          <a:p>
            <a:pPr marL="0" lvl="0" indent="0" algn="l" rtl="0">
              <a:spcBef>
                <a:spcPts val="0"/>
              </a:spcBef>
              <a:spcAft>
                <a:spcPts val="0"/>
              </a:spcAft>
              <a:buNone/>
            </a:pPr>
            <a:r>
              <a:rPr lang="en"/>
              <a:t>-brain health is a lifelong commitment to….</a:t>
            </a: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A healthy brain shapes how we learn, adapt, and connect with others at every stage of life. By caring for our brains —whether we're young or old—we stay sharp, resilient, and independent. Healthy brains mean better lives for everyone., across all ages”</a:t>
            </a:r>
            <a:endParaRPr sz="900">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Awareness: </a:t>
            </a:r>
            <a:endParaRPr/>
          </a:p>
          <a:p>
            <a:pPr marL="0" lvl="0" indent="0" algn="l" rtl="0">
              <a:spcBef>
                <a:spcPts val="0"/>
              </a:spcBef>
              <a:spcAft>
                <a:spcPts val="0"/>
              </a:spcAft>
              <a:buNone/>
            </a:pPr>
            <a:r>
              <a:rPr lang="en"/>
              <a:t>Never too young, never too old…</a:t>
            </a:r>
            <a:endParaRPr/>
          </a:p>
        </p:txBody>
      </p:sp>
      <p:sp>
        <p:nvSpPr>
          <p:cNvPr id="160" name="Google Shape;160;g32f2c126c8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3567ec25f9_0_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-Mention all age groups</a:t>
            </a:r>
            <a:endParaRPr/>
          </a:p>
          <a:p>
            <a:pPr marL="0" lvl="0" indent="0" algn="l" rtl="0">
              <a:spcBef>
                <a:spcPts val="0"/>
              </a:spcBef>
              <a:spcAft>
                <a:spcPts val="0"/>
              </a:spcAft>
              <a:buNone/>
            </a:pPr>
            <a:r>
              <a:rPr lang="en"/>
              <a:t>-brain health is a lifelong commitment to….</a:t>
            </a: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A healthy brain shapes how we learn, adapt, and connect with others at every stage of life. By caring for our brains —whether we're young or old—we stay sharp, resilient, and independent. Healthy brains mean better lives for everyone., across all ages”</a:t>
            </a:r>
            <a:endParaRPr sz="900">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Awareness: </a:t>
            </a:r>
            <a:endParaRPr/>
          </a:p>
          <a:p>
            <a:pPr marL="0" lvl="0" indent="0" algn="l" rtl="0">
              <a:spcBef>
                <a:spcPts val="0"/>
              </a:spcBef>
              <a:spcAft>
                <a:spcPts val="0"/>
              </a:spcAft>
              <a:buNone/>
            </a:pPr>
            <a:r>
              <a:rPr lang="en"/>
              <a:t>Never too young, never too old…</a:t>
            </a:r>
            <a:endParaRPr/>
          </a:p>
        </p:txBody>
      </p:sp>
      <p:sp>
        <p:nvSpPr>
          <p:cNvPr id="170" name="Google Shape;170;g33567ec25f9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2e543dc5b6_0_3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32e543dc5b6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132"/>
        <p:cNvGrpSpPr/>
        <p:nvPr/>
      </p:nvGrpSpPr>
      <p:grpSpPr>
        <a:xfrm>
          <a:off x="0" y="0"/>
          <a:ext cx="0" cy="0"/>
          <a:chOff x="0" y="0"/>
          <a:chExt cx="0" cy="0"/>
        </a:xfrm>
      </p:grpSpPr>
      <p:cxnSp>
        <p:nvCxnSpPr>
          <p:cNvPr id="133" name="Google Shape;133;p34"/>
          <p:cNvCxnSpPr/>
          <p:nvPr/>
        </p:nvCxnSpPr>
        <p:spPr>
          <a:xfrm rot="10800000">
            <a:off x="319323" y="2834541"/>
            <a:ext cx="0" cy="1749600"/>
          </a:xfrm>
          <a:prstGeom prst="straightConnector1">
            <a:avLst/>
          </a:prstGeom>
          <a:noFill/>
          <a:ln w="25400" cap="flat" cmpd="sng">
            <a:solidFill>
              <a:srgbClr val="233A64"/>
            </a:solidFill>
            <a:prstDash val="solid"/>
            <a:miter lim="400000"/>
            <a:headEnd type="none" w="sm" len="sm"/>
            <a:tailEnd type="none" w="sm" len="sm"/>
          </a:ln>
        </p:spPr>
      </p:cxnSp>
      <p:sp>
        <p:nvSpPr>
          <p:cNvPr id="134" name="Google Shape;134;p34"/>
          <p:cNvSpPr txBox="1"/>
          <p:nvPr/>
        </p:nvSpPr>
        <p:spPr>
          <a:xfrm>
            <a:off x="1388127" y="576175"/>
            <a:ext cx="7274700" cy="977700"/>
          </a:xfrm>
          <a:prstGeom prst="rect">
            <a:avLst/>
          </a:prstGeom>
          <a:noFill/>
          <a:ln>
            <a:noFill/>
          </a:ln>
        </p:spPr>
        <p:txBody>
          <a:bodyPr spcFirstLastPara="1" wrap="square" lIns="26775" tIns="26775" rIns="26775" bIns="26775" anchor="ctr" anchorCtr="0">
            <a:spAutoFit/>
          </a:bodyPr>
          <a:lstStyle/>
          <a:p>
            <a:pPr marL="0" marR="0" lvl="0" indent="0" algn="r" rtl="0">
              <a:lnSpc>
                <a:spcPct val="100000"/>
              </a:lnSpc>
              <a:spcBef>
                <a:spcPts val="0"/>
              </a:spcBef>
              <a:spcAft>
                <a:spcPts val="0"/>
              </a:spcAft>
              <a:buClr>
                <a:srgbClr val="FFFFFF"/>
              </a:buClr>
              <a:buSzPts val="2600"/>
              <a:buFont typeface="Helvetica Neue"/>
              <a:buNone/>
            </a:pPr>
            <a:r>
              <a:rPr lang="en" sz="4000" b="1" dirty="0">
                <a:solidFill>
                  <a:srgbClr val="1C4587"/>
                </a:solidFill>
                <a:latin typeface="Arial" panose="020B0604020202020204" pitchFamily="34" charset="0"/>
                <a:ea typeface="Montserrat"/>
                <a:cs typeface="Arial" panose="020B0604020202020204" pitchFamily="34" charset="0"/>
                <a:sym typeface="Montserrat"/>
              </a:rPr>
              <a:t>World Brain Day 2026</a:t>
            </a:r>
            <a:endParaRPr sz="4000" b="1" dirty="0">
              <a:solidFill>
                <a:srgbClr val="1C4587"/>
              </a:solidFill>
              <a:latin typeface="Arial" panose="020B0604020202020204" pitchFamily="34" charset="0"/>
              <a:ea typeface="Montserrat"/>
              <a:cs typeface="Arial" panose="020B0604020202020204" pitchFamily="34" charset="0"/>
              <a:sym typeface="Montserrat"/>
            </a:endParaRPr>
          </a:p>
          <a:p>
            <a:pPr marL="0" marR="0" lvl="0" indent="0" algn="r" rtl="0">
              <a:lnSpc>
                <a:spcPct val="100000"/>
              </a:lnSpc>
              <a:spcBef>
                <a:spcPts val="0"/>
              </a:spcBef>
              <a:spcAft>
                <a:spcPts val="0"/>
              </a:spcAft>
              <a:buClr>
                <a:srgbClr val="FFFFFF"/>
              </a:buClr>
              <a:buSzPts val="2600"/>
              <a:buFont typeface="Helvetica Neue"/>
              <a:buNone/>
            </a:pPr>
            <a:endParaRPr sz="2000" b="1" dirty="0">
              <a:solidFill>
                <a:srgbClr val="1C4587"/>
              </a:solidFill>
              <a:latin typeface="Avenir"/>
              <a:ea typeface="Avenir"/>
              <a:cs typeface="Avenir"/>
              <a:sym typeface="Avenir"/>
            </a:endParaRPr>
          </a:p>
        </p:txBody>
      </p:sp>
      <p:sp>
        <p:nvSpPr>
          <p:cNvPr id="135" name="Google Shape;135;p34"/>
          <p:cNvSpPr txBox="1"/>
          <p:nvPr/>
        </p:nvSpPr>
        <p:spPr>
          <a:xfrm rot="-5400000">
            <a:off x="-789950" y="1556103"/>
            <a:ext cx="2186100" cy="192600"/>
          </a:xfrm>
          <a:prstGeom prst="rect">
            <a:avLst/>
          </a:prstGeom>
          <a:noFill/>
          <a:ln>
            <a:noFill/>
          </a:ln>
        </p:spPr>
        <p:txBody>
          <a:bodyPr spcFirstLastPara="1" wrap="square" lIns="26775" tIns="26775" rIns="26775" bIns="26775" anchor="ctr" anchorCtr="0">
            <a:spAutoFit/>
          </a:bodyPr>
          <a:lstStyle/>
          <a:p>
            <a:pPr marL="0" marR="0" lvl="0" indent="0" algn="l" rtl="0">
              <a:lnSpc>
                <a:spcPct val="150000"/>
              </a:lnSpc>
              <a:spcBef>
                <a:spcPts val="0"/>
              </a:spcBef>
              <a:spcAft>
                <a:spcPts val="0"/>
              </a:spcAft>
              <a:buClr>
                <a:srgbClr val="F1F2F2"/>
              </a:buClr>
              <a:buSzPts val="1000"/>
              <a:buFont typeface="Avenir"/>
              <a:buNone/>
            </a:pPr>
            <a:r>
              <a:rPr lang="en" sz="900" dirty="0">
                <a:solidFill>
                  <a:srgbClr val="233A64"/>
                </a:solidFill>
                <a:latin typeface="Avenir"/>
                <a:ea typeface="Avenir"/>
                <a:cs typeface="Avenir"/>
                <a:sym typeface="Avenir"/>
              </a:rPr>
              <a:t>WORLD FEDERATION OF NEUROLOGY</a:t>
            </a:r>
            <a:endParaRPr sz="400" dirty="0">
              <a:solidFill>
                <a:srgbClr val="233A64"/>
              </a:solidFill>
            </a:endParaRPr>
          </a:p>
        </p:txBody>
      </p:sp>
      <p:sp>
        <p:nvSpPr>
          <p:cNvPr id="136" name="Google Shape;136;p34"/>
          <p:cNvSpPr txBox="1"/>
          <p:nvPr/>
        </p:nvSpPr>
        <p:spPr>
          <a:xfrm>
            <a:off x="710150" y="1881900"/>
            <a:ext cx="7208100" cy="1531800"/>
          </a:xfrm>
          <a:prstGeom prst="rect">
            <a:avLst/>
          </a:prstGeom>
          <a:noFill/>
          <a:ln>
            <a:noFill/>
          </a:ln>
        </p:spPr>
        <p:txBody>
          <a:bodyPr spcFirstLastPara="1" wrap="square" lIns="26775" tIns="26775" rIns="26775" bIns="26775" anchor="ctr" anchorCtr="0">
            <a:spAutoFit/>
          </a:bodyPr>
          <a:lstStyle/>
          <a:p>
            <a:pPr marL="0" lvl="0" indent="0" algn="l" rtl="0">
              <a:spcBef>
                <a:spcPts val="0"/>
              </a:spcBef>
              <a:spcAft>
                <a:spcPts val="0"/>
              </a:spcAft>
              <a:buClr>
                <a:schemeClr val="dk1"/>
              </a:buClr>
              <a:buSzPts val="1100"/>
              <a:buFont typeface="Arial"/>
              <a:buNone/>
            </a:pPr>
            <a:r>
              <a:rPr lang="en" sz="3800" b="1" dirty="0">
                <a:solidFill>
                  <a:schemeClr val="dk1"/>
                </a:solidFill>
              </a:rPr>
              <a:t>World Brain Day 2026</a:t>
            </a:r>
            <a:endParaRPr sz="3800" b="1" dirty="0">
              <a:solidFill>
                <a:schemeClr val="dk1"/>
              </a:solidFill>
            </a:endParaRPr>
          </a:p>
          <a:p>
            <a:pPr marL="0" marR="0" lvl="0" indent="0" algn="l" rtl="0">
              <a:lnSpc>
                <a:spcPct val="100000"/>
              </a:lnSpc>
              <a:spcBef>
                <a:spcPts val="0"/>
              </a:spcBef>
              <a:spcAft>
                <a:spcPts val="0"/>
              </a:spcAft>
              <a:buClr>
                <a:srgbClr val="FFFFFF"/>
              </a:buClr>
              <a:buSzPts val="2600"/>
              <a:buFont typeface="Helvetica Neue"/>
              <a:buNone/>
            </a:pPr>
            <a:r>
              <a:rPr lang="en" sz="3800" b="1" dirty="0">
                <a:solidFill>
                  <a:schemeClr val="dk1"/>
                </a:solidFill>
              </a:rPr>
              <a:t>Brain Health: Access for All</a:t>
            </a:r>
            <a:r>
              <a:rPr lang="en" sz="3800" dirty="0">
                <a:solidFill>
                  <a:schemeClr val="dk1"/>
                </a:solidFill>
              </a:rPr>
              <a:t> </a:t>
            </a:r>
            <a:endParaRPr sz="6100" b="1" dirty="0">
              <a:solidFill>
                <a:srgbClr val="1C4587"/>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2600"/>
              <a:buFont typeface="Helvetica Neue"/>
              <a:buNone/>
            </a:pPr>
            <a:endParaRPr sz="2000" b="1" dirty="0">
              <a:solidFill>
                <a:srgbClr val="1C4587"/>
              </a:solidFill>
              <a:latin typeface="Avenir"/>
              <a:ea typeface="Avenir"/>
              <a:cs typeface="Avenir"/>
              <a:sym typeface="Aveni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grpSp>
        <p:nvGrpSpPr>
          <p:cNvPr id="2" name="Google Shape;141;p35">
            <a:extLst>
              <a:ext uri="{FF2B5EF4-FFF2-40B4-BE49-F238E27FC236}">
                <a16:creationId xmlns:a16="http://schemas.microsoft.com/office/drawing/2014/main" id="{32269ABC-18C2-F7A7-15D3-9E1AB1272432}"/>
              </a:ext>
            </a:extLst>
          </p:cNvPr>
          <p:cNvGrpSpPr/>
          <p:nvPr/>
        </p:nvGrpSpPr>
        <p:grpSpPr>
          <a:xfrm>
            <a:off x="257175" y="314325"/>
            <a:ext cx="8632841" cy="4016492"/>
            <a:chOff x="0" y="0"/>
            <a:chExt cx="21606612" cy="12080449"/>
          </a:xfrm>
        </p:grpSpPr>
        <p:sp>
          <p:nvSpPr>
            <p:cNvPr id="3" name="Google Shape;142;p35">
              <a:extLst>
                <a:ext uri="{FF2B5EF4-FFF2-40B4-BE49-F238E27FC236}">
                  <a16:creationId xmlns:a16="http://schemas.microsoft.com/office/drawing/2014/main" id="{84F8C04E-B416-7356-2932-786CC0C44F63}"/>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4" name="Google Shape;143;p35">
              <a:extLst>
                <a:ext uri="{FF2B5EF4-FFF2-40B4-BE49-F238E27FC236}">
                  <a16:creationId xmlns:a16="http://schemas.microsoft.com/office/drawing/2014/main" id="{7A51D110-9765-F0B9-16CE-81F3DD466AC8}"/>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 name="Google Shape;144;p35">
              <a:extLst>
                <a:ext uri="{FF2B5EF4-FFF2-40B4-BE49-F238E27FC236}">
                  <a16:creationId xmlns:a16="http://schemas.microsoft.com/office/drawing/2014/main" id="{07BDDC73-BAD9-9A5C-AEA3-2B57F7B7A17B}"/>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7" name="Google Shape;168;p37">
            <a:extLst>
              <a:ext uri="{FF2B5EF4-FFF2-40B4-BE49-F238E27FC236}">
                <a16:creationId xmlns:a16="http://schemas.microsoft.com/office/drawing/2014/main" id="{A2E1ACE2-62D3-B35C-75FB-889CE460661A}"/>
              </a:ext>
            </a:extLst>
          </p:cNvPr>
          <p:cNvSpPr txBox="1"/>
          <p:nvPr/>
        </p:nvSpPr>
        <p:spPr>
          <a:xfrm>
            <a:off x="1728787" y="1493878"/>
            <a:ext cx="5686425" cy="1570286"/>
          </a:xfrm>
          <a:prstGeom prst="rect">
            <a:avLst/>
          </a:prstGeom>
          <a:noFill/>
          <a:ln>
            <a:noFill/>
          </a:ln>
        </p:spPr>
        <p:txBody>
          <a:bodyPr spcFirstLastPara="1" wrap="square" lIns="91425" tIns="91425" rIns="91425" bIns="91425" anchor="t" anchorCtr="0">
            <a:noAutofit/>
          </a:bodyPr>
          <a:lstStyle/>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3.4 billion people affected globally</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Eleven million deaths each year from neurological disorders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81% of neurological deaths occur in low and middle-income countries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In some regions there are fewer than one neurologist per million people</a:t>
            </a:r>
          </a:p>
        </p:txBody>
      </p:sp>
      <p:sp>
        <p:nvSpPr>
          <p:cNvPr id="9" name="Google Shape;145;p35">
            <a:extLst>
              <a:ext uri="{FF2B5EF4-FFF2-40B4-BE49-F238E27FC236}">
                <a16:creationId xmlns:a16="http://schemas.microsoft.com/office/drawing/2014/main" id="{6E0D318D-9F57-7452-5FAF-F7C201BB005E}"/>
              </a:ext>
            </a:extLst>
          </p:cNvPr>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Key Global Statistics</a:t>
            </a:r>
            <a:endParaRPr sz="500" b="1" dirty="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grpSp>
        <p:nvGrpSpPr>
          <p:cNvPr id="141" name="Google Shape;141;p35"/>
          <p:cNvGrpSpPr/>
          <p:nvPr/>
        </p:nvGrpSpPr>
        <p:grpSpPr>
          <a:xfrm>
            <a:off x="257175" y="314325"/>
            <a:ext cx="8632841" cy="4133850"/>
            <a:chOff x="0" y="0"/>
            <a:chExt cx="21606612" cy="12080449"/>
          </a:xfrm>
        </p:grpSpPr>
        <p:sp>
          <p:nvSpPr>
            <p:cNvPr id="142" name="Google Shape;142;p35"/>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dirty="0">
                <a:solidFill>
                  <a:srgbClr val="FFFFFF"/>
                </a:solidFill>
                <a:latin typeface="Helvetica Neue"/>
                <a:ea typeface="Helvetica Neue"/>
                <a:cs typeface="Helvetica Neue"/>
                <a:sym typeface="Helvetica Neue"/>
              </a:endParaRPr>
            </a:p>
          </p:txBody>
        </p:sp>
        <p:sp>
          <p:nvSpPr>
            <p:cNvPr id="143" name="Google Shape;143;p35"/>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144" name="Google Shape;144;p35"/>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145" name="Google Shape;145;p35"/>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 sz="2600" b="1" dirty="0">
                <a:solidFill>
                  <a:srgbClr val="F1F2F2"/>
                </a:solidFill>
                <a:latin typeface="Montserrat"/>
                <a:ea typeface="Montserrat"/>
                <a:cs typeface="Montserrat"/>
                <a:sym typeface="Montserrat"/>
              </a:rPr>
              <a:t>Core Campaign Message</a:t>
            </a:r>
            <a:endParaRPr sz="500" b="1" dirty="0">
              <a:latin typeface="Montserrat"/>
              <a:ea typeface="Montserrat"/>
              <a:cs typeface="Montserrat"/>
              <a:sym typeface="Montserrat"/>
            </a:endParaRPr>
          </a:p>
        </p:txBody>
      </p:sp>
      <p:sp>
        <p:nvSpPr>
          <p:cNvPr id="146" name="Google Shape;146;p35"/>
          <p:cNvSpPr txBox="1"/>
          <p:nvPr/>
        </p:nvSpPr>
        <p:spPr>
          <a:xfrm>
            <a:off x="482957" y="958757"/>
            <a:ext cx="8401050" cy="4167700"/>
          </a:xfrm>
          <a:prstGeom prst="rect">
            <a:avLst/>
          </a:prstGeom>
          <a:noFill/>
          <a:ln>
            <a:noFill/>
          </a:ln>
        </p:spPr>
        <p:txBody>
          <a:bodyPr spcFirstLastPara="1" wrap="square" lIns="26775" tIns="26775" rIns="26775" bIns="26775" anchor="t" anchorCtr="0">
            <a:spAutoFit/>
          </a:bodyPr>
          <a:lstStyle/>
          <a:p>
            <a:pPr marL="0" lvl="0" indent="0" algn="l" rtl="0">
              <a:lnSpc>
                <a:spcPct val="107916"/>
              </a:lnSpc>
              <a:spcBef>
                <a:spcPts val="0"/>
              </a:spcBef>
              <a:spcAft>
                <a:spcPts val="0"/>
              </a:spcAft>
              <a:buNone/>
            </a:pPr>
            <a:endParaRPr sz="10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Arial" panose="020B0604020202020204" pitchFamily="34" charset="0"/>
                <a:ea typeface="Calibri"/>
                <a:cs typeface="Arial" panose="020B0604020202020204" pitchFamily="34" charset="0"/>
                <a:sym typeface="Calibri"/>
              </a:rPr>
              <a:t>World Brain Day 2026 brings together the global community across all six World Federation of Neurology regions:</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120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Africa</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Asia–Oceania</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Eastern Mediterranean</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Europe</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Pan America</a:t>
            </a:r>
            <a:endParaRPr sz="1000" dirty="0">
              <a:solidFill>
                <a:schemeClr val="dk1"/>
              </a:solidFill>
              <a:latin typeface="Arial" panose="020B0604020202020204" pitchFamily="34" charset="0"/>
              <a:ea typeface="Calibri"/>
              <a:cs typeface="Arial" panose="020B0604020202020204" pitchFamily="34" charset="0"/>
              <a:sym typeface="Calibri"/>
            </a:endParaRPr>
          </a:p>
          <a:p>
            <a:pPr marL="457200" lvl="0" indent="-298450" algn="l" rtl="0">
              <a:lnSpc>
                <a:spcPct val="115000"/>
              </a:lnSpc>
              <a:spcBef>
                <a:spcPts val="0"/>
              </a:spcBef>
              <a:spcAft>
                <a:spcPts val="0"/>
              </a:spcAft>
              <a:buClr>
                <a:schemeClr val="dk1"/>
              </a:buClr>
              <a:buSzPts val="1100"/>
              <a:buChar char="●"/>
            </a:pPr>
            <a:r>
              <a:rPr lang="en" sz="1000" dirty="0">
                <a:solidFill>
                  <a:schemeClr val="dk1"/>
                </a:solidFill>
                <a:latin typeface="Arial" panose="020B0604020202020204" pitchFamily="34" charset="0"/>
                <a:ea typeface="Calibri"/>
                <a:cs typeface="Arial" panose="020B0604020202020204" pitchFamily="34" charset="0"/>
                <a:sym typeface="Calibri"/>
              </a:rPr>
              <a:t>Pan Arab Region</a:t>
            </a:r>
            <a:endParaRPr sz="10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Arial" panose="020B0604020202020204" pitchFamily="34" charset="0"/>
                <a:ea typeface="Calibri"/>
                <a:cs typeface="Arial" panose="020B0604020202020204" pitchFamily="34" charset="0"/>
                <a:sym typeface="Calibri"/>
              </a:rPr>
              <a:t>On 22 July 2026, patients, healthcare professionals, researchers, policymakers, caregivers, and communities worldwide will unite to promote better access to brain health for everyone, everywhere.</a:t>
            </a:r>
            <a:endParaRPr sz="10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Arial" panose="020B0604020202020204" pitchFamily="34" charset="0"/>
                <a:ea typeface="Calibri"/>
                <a:cs typeface="Arial" panose="020B0604020202020204" pitchFamily="34" charset="0"/>
                <a:sym typeface="Calibri"/>
              </a:rPr>
              <a:t>Aligned with WHO-IGAP and Sustainable Development Goal 3 (SDG-3), World Brain Day 2026 highlights the power of global collaboration and shared action.</a:t>
            </a:r>
            <a:endParaRPr sz="10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Arial" panose="020B0604020202020204" pitchFamily="34" charset="0"/>
                <a:ea typeface="Calibri"/>
                <a:cs typeface="Arial" panose="020B0604020202020204" pitchFamily="34" charset="0"/>
                <a:sym typeface="Calibri"/>
              </a:rPr>
              <a:t>Learn more:</a:t>
            </a:r>
            <a:br>
              <a:rPr lang="en" sz="1000" dirty="0">
                <a:solidFill>
                  <a:schemeClr val="dk1"/>
                </a:solidFill>
                <a:latin typeface="Arial" panose="020B0604020202020204" pitchFamily="34" charset="0"/>
                <a:ea typeface="Calibri"/>
                <a:cs typeface="Arial" panose="020B0604020202020204" pitchFamily="34" charset="0"/>
                <a:sym typeface="Calibri"/>
              </a:rPr>
            </a:br>
            <a:r>
              <a:rPr lang="en" sz="1000" dirty="0">
                <a:solidFill>
                  <a:schemeClr val="dk1"/>
                </a:solidFill>
                <a:latin typeface="Arial" panose="020B0604020202020204" pitchFamily="34" charset="0"/>
                <a:ea typeface="Calibri"/>
                <a:cs typeface="Arial" panose="020B0604020202020204" pitchFamily="34" charset="0"/>
                <a:sym typeface="Calibri"/>
              </a:rPr>
              <a:t> wfneurology.org/worldbrainday</a:t>
            </a:r>
            <a:endParaRPr sz="10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lnSpc>
                <a:spcPct val="107916"/>
              </a:lnSpc>
              <a:spcBef>
                <a:spcPts val="1200"/>
              </a:spcBef>
              <a:spcAft>
                <a:spcPts val="0"/>
              </a:spcAft>
              <a:buNone/>
            </a:pPr>
            <a:endParaRPr sz="1100" dirty="0">
              <a:solidFill>
                <a:schemeClr val="dk1"/>
              </a:solidFill>
              <a:latin typeface="Calibri"/>
              <a:ea typeface="Calibri"/>
              <a:cs typeface="Calibri"/>
              <a:sym typeface="Calibri"/>
            </a:endParaRPr>
          </a:p>
          <a:p>
            <a:pPr marL="0" lvl="0" indent="0" algn="l" rtl="0">
              <a:spcBef>
                <a:spcPts val="800"/>
              </a:spcBef>
              <a:spcAft>
                <a:spcPts val="0"/>
              </a:spcAft>
              <a:buNone/>
            </a:pP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800"/>
              </a:spcAft>
              <a:buClr>
                <a:schemeClr val="dk1"/>
              </a:buClr>
              <a:buSzPts val="1100"/>
              <a:buFont typeface="Arial"/>
              <a:buNone/>
            </a:pPr>
            <a:endParaRPr sz="1000" b="1" dirty="0">
              <a:solidFill>
                <a:srgbClr val="233A64"/>
              </a:solidFill>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0" name="Google Shape;141;p35">
            <a:extLst>
              <a:ext uri="{FF2B5EF4-FFF2-40B4-BE49-F238E27FC236}">
                <a16:creationId xmlns:a16="http://schemas.microsoft.com/office/drawing/2014/main" id="{84DBA0A9-C317-D74D-2A55-CE180EC0B281}"/>
              </a:ext>
            </a:extLst>
          </p:cNvPr>
          <p:cNvGrpSpPr/>
          <p:nvPr/>
        </p:nvGrpSpPr>
        <p:grpSpPr>
          <a:xfrm>
            <a:off x="257175" y="314325"/>
            <a:ext cx="8632841" cy="4016492"/>
            <a:chOff x="0" y="0"/>
            <a:chExt cx="21606612" cy="12080449"/>
          </a:xfrm>
        </p:grpSpPr>
        <p:sp>
          <p:nvSpPr>
            <p:cNvPr id="11" name="Google Shape;142;p35">
              <a:extLst>
                <a:ext uri="{FF2B5EF4-FFF2-40B4-BE49-F238E27FC236}">
                  <a16:creationId xmlns:a16="http://schemas.microsoft.com/office/drawing/2014/main" id="{24499E2F-F8B4-B971-BF99-37114FC48C00}"/>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12" name="Google Shape;143;p35">
              <a:extLst>
                <a:ext uri="{FF2B5EF4-FFF2-40B4-BE49-F238E27FC236}">
                  <a16:creationId xmlns:a16="http://schemas.microsoft.com/office/drawing/2014/main" id="{503A7ABF-093A-3154-A40E-6F6BC8903FD5}"/>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13" name="Google Shape;144;p35">
              <a:extLst>
                <a:ext uri="{FF2B5EF4-FFF2-40B4-BE49-F238E27FC236}">
                  <a16:creationId xmlns:a16="http://schemas.microsoft.com/office/drawing/2014/main" id="{2507648C-00D2-3DF0-0F2B-DD9EB94BFBD5}"/>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156" name="Google Shape;156;p36"/>
          <p:cNvSpPr txBox="1"/>
          <p:nvPr/>
        </p:nvSpPr>
        <p:spPr>
          <a:xfrm>
            <a:off x="830949" y="2313550"/>
            <a:ext cx="4653300" cy="940469"/>
          </a:xfrm>
          <a:prstGeom prst="rect">
            <a:avLst/>
          </a:prstGeom>
          <a:noFill/>
          <a:ln>
            <a:noFill/>
          </a:ln>
        </p:spPr>
        <p:txBody>
          <a:bodyPr spcFirstLastPara="1" wrap="square" lIns="26775" tIns="26775" rIns="26775" bIns="26775" anchor="t" anchorCtr="0">
            <a:spAutoFit/>
          </a:bodyPr>
          <a:lstStyle/>
          <a:p>
            <a:pPr marL="0" lvl="0" indent="0" algn="l" rtl="0">
              <a:lnSpc>
                <a:spcPct val="120000"/>
              </a:lnSpc>
              <a:spcBef>
                <a:spcPts val="0"/>
              </a:spcBef>
              <a:spcAft>
                <a:spcPts val="0"/>
              </a:spcAft>
              <a:buNone/>
            </a:pPr>
            <a:r>
              <a:rPr lang="en" sz="2400" b="1" dirty="0">
                <a:solidFill>
                  <a:srgbClr val="233A64"/>
                </a:solidFill>
                <a:latin typeface="Arial" panose="020B0604020202020204" pitchFamily="34" charset="0"/>
                <a:ea typeface="Avenir"/>
                <a:cs typeface="Arial" panose="020B0604020202020204" pitchFamily="34" charset="0"/>
                <a:sym typeface="Avenir"/>
              </a:rPr>
              <a:t>Brain Health : Access for All </a:t>
            </a:r>
            <a:endParaRPr sz="2400" b="1" i="1" dirty="0">
              <a:solidFill>
                <a:srgbClr val="233A64"/>
              </a:solidFill>
              <a:latin typeface="Arial" panose="020B0604020202020204" pitchFamily="34" charset="0"/>
              <a:ea typeface="Avenir"/>
              <a:cs typeface="Arial" panose="020B0604020202020204" pitchFamily="34" charset="0"/>
              <a:sym typeface="Avenir"/>
            </a:endParaRPr>
          </a:p>
          <a:p>
            <a:pPr marL="0" lvl="0" indent="0" algn="l" rtl="0">
              <a:lnSpc>
                <a:spcPct val="120000"/>
              </a:lnSpc>
              <a:spcBef>
                <a:spcPts val="0"/>
              </a:spcBef>
              <a:spcAft>
                <a:spcPts val="0"/>
              </a:spcAft>
              <a:buNone/>
            </a:pPr>
            <a:endParaRPr sz="2400" b="1" i="1" dirty="0">
              <a:solidFill>
                <a:srgbClr val="233A64"/>
              </a:solidFill>
              <a:latin typeface="Avenir"/>
              <a:ea typeface="Avenir"/>
              <a:cs typeface="Avenir"/>
              <a:sym typeface="Avenir"/>
            </a:endParaRPr>
          </a:p>
        </p:txBody>
      </p:sp>
      <p:pic>
        <p:nvPicPr>
          <p:cNvPr id="157" name="Google Shape;157;p3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606101" y="1208406"/>
            <a:ext cx="3160739" cy="3071577"/>
          </a:xfrm>
          <a:prstGeom prst="rect">
            <a:avLst/>
          </a:prstGeom>
          <a:noFill/>
          <a:ln>
            <a:noFill/>
          </a:ln>
        </p:spPr>
      </p:pic>
      <p:sp>
        <p:nvSpPr>
          <p:cNvPr id="15" name="Google Shape;145;p35">
            <a:extLst>
              <a:ext uri="{FF2B5EF4-FFF2-40B4-BE49-F238E27FC236}">
                <a16:creationId xmlns:a16="http://schemas.microsoft.com/office/drawing/2014/main" id="{E4E3785F-5509-6247-5D8D-F507BBB63139}"/>
              </a:ext>
            </a:extLst>
          </p:cNvPr>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 sz="2600" b="1" dirty="0">
                <a:solidFill>
                  <a:srgbClr val="F1F2F2"/>
                </a:solidFill>
                <a:latin typeface="Montserrat"/>
                <a:ea typeface="Montserrat"/>
                <a:cs typeface="Montserrat"/>
                <a:sym typeface="Montserrat"/>
              </a:rPr>
              <a:t>Tagline</a:t>
            </a:r>
            <a:endParaRPr sz="500" b="1" dirty="0">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grpSp>
        <p:nvGrpSpPr>
          <p:cNvPr id="4" name="Google Shape;141;p35">
            <a:extLst>
              <a:ext uri="{FF2B5EF4-FFF2-40B4-BE49-F238E27FC236}">
                <a16:creationId xmlns:a16="http://schemas.microsoft.com/office/drawing/2014/main" id="{28F921B3-9ACA-FC7D-8FD3-09859C6DD7D9}"/>
              </a:ext>
            </a:extLst>
          </p:cNvPr>
          <p:cNvGrpSpPr/>
          <p:nvPr/>
        </p:nvGrpSpPr>
        <p:grpSpPr>
          <a:xfrm>
            <a:off x="257175" y="314325"/>
            <a:ext cx="8632841" cy="4016492"/>
            <a:chOff x="0" y="0"/>
            <a:chExt cx="21606612" cy="12080449"/>
          </a:xfrm>
        </p:grpSpPr>
        <p:sp>
          <p:nvSpPr>
            <p:cNvPr id="5" name="Google Shape;142;p35">
              <a:extLst>
                <a:ext uri="{FF2B5EF4-FFF2-40B4-BE49-F238E27FC236}">
                  <a16:creationId xmlns:a16="http://schemas.microsoft.com/office/drawing/2014/main" id="{032C3F61-9246-77BF-1FF6-A6EE87963B36}"/>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6" name="Google Shape;143;p35">
              <a:extLst>
                <a:ext uri="{FF2B5EF4-FFF2-40B4-BE49-F238E27FC236}">
                  <a16:creationId xmlns:a16="http://schemas.microsoft.com/office/drawing/2014/main" id="{0181881B-79A3-1C73-32F8-C32EDC606DED}"/>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7" name="Google Shape;144;p35">
              <a:extLst>
                <a:ext uri="{FF2B5EF4-FFF2-40B4-BE49-F238E27FC236}">
                  <a16:creationId xmlns:a16="http://schemas.microsoft.com/office/drawing/2014/main" id="{61B56107-F522-A112-9582-BE7F105B3B42}"/>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157" name="Google Shape;157;p36"/>
          <p:cNvSpPr txBox="1"/>
          <p:nvPr/>
        </p:nvSpPr>
        <p:spPr>
          <a:xfrm>
            <a:off x="830949" y="2313550"/>
            <a:ext cx="4653300" cy="940469"/>
          </a:xfrm>
          <a:prstGeom prst="rect">
            <a:avLst/>
          </a:prstGeom>
          <a:noFill/>
          <a:ln>
            <a:noFill/>
          </a:ln>
        </p:spPr>
        <p:txBody>
          <a:bodyPr spcFirstLastPara="1" wrap="square" lIns="26775" tIns="26775" rIns="26775" bIns="26775" anchor="t" anchorCtr="0">
            <a:spAutoFit/>
          </a:bodyPr>
          <a:lstStyle/>
          <a:p>
            <a:pPr marL="0" lvl="0" indent="0" algn="l" rtl="0">
              <a:lnSpc>
                <a:spcPct val="120000"/>
              </a:lnSpc>
              <a:spcBef>
                <a:spcPts val="0"/>
              </a:spcBef>
              <a:spcAft>
                <a:spcPts val="0"/>
              </a:spcAft>
              <a:buNone/>
            </a:pPr>
            <a:r>
              <a:rPr lang="en" sz="2400" b="1" dirty="0">
                <a:solidFill>
                  <a:srgbClr val="233A64"/>
                </a:solidFill>
                <a:latin typeface="Arial" panose="020B0604020202020204" pitchFamily="34" charset="0"/>
                <a:ea typeface="Avenir"/>
                <a:cs typeface="Arial" panose="020B0604020202020204" pitchFamily="34" charset="0"/>
                <a:sym typeface="Avenir"/>
              </a:rPr>
              <a:t>Brain Health  And Access to All </a:t>
            </a:r>
            <a:endParaRPr sz="2400" b="1" i="1" dirty="0">
              <a:solidFill>
                <a:srgbClr val="233A64"/>
              </a:solidFill>
              <a:latin typeface="Arial" panose="020B0604020202020204" pitchFamily="34" charset="0"/>
              <a:ea typeface="Avenir"/>
              <a:cs typeface="Arial" panose="020B0604020202020204" pitchFamily="34" charset="0"/>
              <a:sym typeface="Avenir"/>
            </a:endParaRPr>
          </a:p>
          <a:p>
            <a:pPr marL="0" lvl="0" indent="0" algn="l" rtl="0">
              <a:lnSpc>
                <a:spcPct val="120000"/>
              </a:lnSpc>
              <a:spcBef>
                <a:spcPts val="0"/>
              </a:spcBef>
              <a:spcAft>
                <a:spcPts val="0"/>
              </a:spcAft>
              <a:buNone/>
            </a:pPr>
            <a:endParaRPr sz="2400" b="1" i="1" dirty="0">
              <a:solidFill>
                <a:srgbClr val="233A64"/>
              </a:solidFill>
              <a:latin typeface="Avenir"/>
              <a:ea typeface="Avenir"/>
              <a:cs typeface="Avenir"/>
              <a:sym typeface="Avenir"/>
            </a:endParaRPr>
          </a:p>
        </p:txBody>
      </p:sp>
      <p:pic>
        <p:nvPicPr>
          <p:cNvPr id="11" name="Google Shape;157;p36">
            <a:extLst>
              <a:ext uri="{FF2B5EF4-FFF2-40B4-BE49-F238E27FC236}">
                <a16:creationId xmlns:a16="http://schemas.microsoft.com/office/drawing/2014/main" id="{8683A923-270E-9067-4000-A65207F29624}"/>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606101" y="1208406"/>
            <a:ext cx="3160739" cy="3071577"/>
          </a:xfrm>
          <a:prstGeom prst="rect">
            <a:avLst/>
          </a:prstGeom>
          <a:noFill/>
          <a:ln>
            <a:noFill/>
          </a:ln>
        </p:spPr>
      </p:pic>
      <p:sp>
        <p:nvSpPr>
          <p:cNvPr id="15" name="Google Shape;145;p35">
            <a:extLst>
              <a:ext uri="{FF2B5EF4-FFF2-40B4-BE49-F238E27FC236}">
                <a16:creationId xmlns:a16="http://schemas.microsoft.com/office/drawing/2014/main" id="{8EFEC683-07F8-EE31-E9E5-049426F77550}"/>
              </a:ext>
            </a:extLst>
          </p:cNvPr>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 sz="2600" b="1" dirty="0">
                <a:solidFill>
                  <a:srgbClr val="F1F2F2"/>
                </a:solidFill>
                <a:latin typeface="Montserrat"/>
                <a:ea typeface="Montserrat"/>
                <a:cs typeface="Montserrat"/>
                <a:sym typeface="Montserrat"/>
              </a:rPr>
              <a:t>Tagline</a:t>
            </a:r>
            <a:endParaRPr sz="500" b="1" dirty="0">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grpSp>
        <p:nvGrpSpPr>
          <p:cNvPr id="2" name="Google Shape;141;p35">
            <a:extLst>
              <a:ext uri="{FF2B5EF4-FFF2-40B4-BE49-F238E27FC236}">
                <a16:creationId xmlns:a16="http://schemas.microsoft.com/office/drawing/2014/main" id="{54100D13-9244-6642-D883-30BB3203A5D2}"/>
              </a:ext>
            </a:extLst>
          </p:cNvPr>
          <p:cNvGrpSpPr/>
          <p:nvPr/>
        </p:nvGrpSpPr>
        <p:grpSpPr>
          <a:xfrm>
            <a:off x="257175" y="314325"/>
            <a:ext cx="8632841" cy="4016492"/>
            <a:chOff x="0" y="0"/>
            <a:chExt cx="21606612" cy="12080449"/>
          </a:xfrm>
        </p:grpSpPr>
        <p:sp>
          <p:nvSpPr>
            <p:cNvPr id="4" name="Google Shape;142;p35">
              <a:extLst>
                <a:ext uri="{FF2B5EF4-FFF2-40B4-BE49-F238E27FC236}">
                  <a16:creationId xmlns:a16="http://schemas.microsoft.com/office/drawing/2014/main" id="{99638818-30A0-39BF-E76D-A5EB9A87C2C9}"/>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 name="Google Shape;143;p35">
              <a:extLst>
                <a:ext uri="{FF2B5EF4-FFF2-40B4-BE49-F238E27FC236}">
                  <a16:creationId xmlns:a16="http://schemas.microsoft.com/office/drawing/2014/main" id="{9BE9BDAC-E1A6-40F9-C4E4-C2FD08EC8437}"/>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6" name="Google Shape;144;p35">
              <a:extLst>
                <a:ext uri="{FF2B5EF4-FFF2-40B4-BE49-F238E27FC236}">
                  <a16:creationId xmlns:a16="http://schemas.microsoft.com/office/drawing/2014/main" id="{DC5448A1-BD99-0C7D-B800-5B0CD807ED36}"/>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168" name="Google Shape;168;p37"/>
          <p:cNvSpPr txBox="1"/>
          <p:nvPr/>
        </p:nvSpPr>
        <p:spPr>
          <a:xfrm>
            <a:off x="951448" y="2208512"/>
            <a:ext cx="4304700" cy="909300"/>
          </a:xfrm>
          <a:prstGeom prst="rect">
            <a:avLst/>
          </a:prstGeom>
          <a:noFill/>
          <a:ln>
            <a:noFill/>
          </a:ln>
        </p:spPr>
        <p:txBody>
          <a:bodyPr spcFirstLastPara="1" wrap="square" lIns="91425" tIns="91425" rIns="91425" bIns="91425" anchor="t" anchorCtr="0">
            <a:noAutofit/>
          </a:bodyPr>
          <a:lstStyle/>
          <a:p>
            <a:pPr lvl="0">
              <a:lnSpc>
                <a:spcPct val="120000"/>
              </a:lnSpc>
            </a:pPr>
            <a:r>
              <a:rPr lang="en-AU" dirty="0">
                <a:highlight>
                  <a:schemeClr val="lt1"/>
                </a:highlight>
              </a:rPr>
              <a:t>“Investing in brain health means investing in people. It helps individuals reach their potential and supports healthier, more resilient societies’</a:t>
            </a:r>
            <a:endParaRPr sz="1300" dirty="0">
              <a:solidFill>
                <a:srgbClr val="5586AB"/>
              </a:solidFill>
              <a:highlight>
                <a:schemeClr val="lt1"/>
              </a:highlight>
              <a:latin typeface="Avenir"/>
              <a:ea typeface="Avenir"/>
              <a:cs typeface="Avenir"/>
              <a:sym typeface="Avenir"/>
            </a:endParaRPr>
          </a:p>
        </p:txBody>
      </p:sp>
      <p:sp>
        <p:nvSpPr>
          <p:cNvPr id="170" name="Google Shape;170;p37"/>
          <p:cNvSpPr txBox="1"/>
          <p:nvPr/>
        </p:nvSpPr>
        <p:spPr>
          <a:xfrm>
            <a:off x="5024575" y="4172500"/>
            <a:ext cx="3111900" cy="413400"/>
          </a:xfrm>
          <a:prstGeom prst="rect">
            <a:avLst/>
          </a:prstGeom>
          <a:noFill/>
          <a:ln>
            <a:noFill/>
          </a:ln>
        </p:spPr>
        <p:txBody>
          <a:bodyPr spcFirstLastPara="1" wrap="square" lIns="91425" tIns="91425" rIns="91425" bIns="91425" anchor="t" anchorCtr="0">
            <a:noAutofit/>
          </a:bodyPr>
          <a:lstStyle/>
          <a:p>
            <a:pPr marL="0" lvl="0" indent="0" algn="ctr" rtl="0">
              <a:lnSpc>
                <a:spcPct val="120000"/>
              </a:lnSpc>
              <a:spcBef>
                <a:spcPts val="0"/>
              </a:spcBef>
              <a:spcAft>
                <a:spcPts val="0"/>
              </a:spcAft>
              <a:buNone/>
            </a:pPr>
            <a:r>
              <a:rPr lang="en" sz="1000" dirty="0">
                <a:solidFill>
                  <a:schemeClr val="dk2"/>
                </a:solidFill>
                <a:highlight>
                  <a:schemeClr val="lt1"/>
                </a:highlight>
                <a:latin typeface="Avenir"/>
                <a:ea typeface="Avenir"/>
                <a:cs typeface="Avenir"/>
                <a:sym typeface="Avenir"/>
              </a:rPr>
              <a:t>Prof. Steven Lewis , President of </a:t>
            </a:r>
            <a:endParaRPr sz="1000" dirty="0">
              <a:solidFill>
                <a:schemeClr val="dk2"/>
              </a:solidFill>
              <a:highlight>
                <a:schemeClr val="lt1"/>
              </a:highlight>
              <a:latin typeface="Avenir"/>
              <a:ea typeface="Avenir"/>
              <a:cs typeface="Avenir"/>
              <a:sym typeface="Avenir"/>
            </a:endParaRPr>
          </a:p>
          <a:p>
            <a:pPr marL="0" lvl="0" indent="0" algn="ctr" rtl="0">
              <a:lnSpc>
                <a:spcPct val="120000"/>
              </a:lnSpc>
              <a:spcBef>
                <a:spcPts val="0"/>
              </a:spcBef>
              <a:spcAft>
                <a:spcPts val="0"/>
              </a:spcAft>
              <a:buNone/>
            </a:pPr>
            <a:r>
              <a:rPr lang="en" sz="1000" dirty="0">
                <a:solidFill>
                  <a:schemeClr val="dk2"/>
                </a:solidFill>
                <a:highlight>
                  <a:schemeClr val="lt1"/>
                </a:highlight>
                <a:latin typeface="Avenir"/>
                <a:ea typeface="Avenir"/>
                <a:cs typeface="Avenir"/>
                <a:sym typeface="Avenir"/>
              </a:rPr>
              <a:t>the World Federation of Neurology </a:t>
            </a:r>
            <a:endParaRPr sz="1000" dirty="0">
              <a:solidFill>
                <a:schemeClr val="dk2"/>
              </a:solidFill>
              <a:highlight>
                <a:schemeClr val="lt1"/>
              </a:highlight>
              <a:latin typeface="Avenir"/>
              <a:ea typeface="Avenir"/>
              <a:cs typeface="Avenir"/>
              <a:sym typeface="Avenir"/>
            </a:endParaRPr>
          </a:p>
          <a:p>
            <a:pPr marL="0" lvl="0" indent="0" algn="ctr" rtl="0">
              <a:lnSpc>
                <a:spcPct val="120000"/>
              </a:lnSpc>
              <a:spcBef>
                <a:spcPts val="0"/>
              </a:spcBef>
              <a:spcAft>
                <a:spcPts val="0"/>
              </a:spcAft>
              <a:buNone/>
            </a:pPr>
            <a:endParaRPr sz="1000" dirty="0">
              <a:solidFill>
                <a:schemeClr val="dk2"/>
              </a:solidFill>
              <a:highlight>
                <a:schemeClr val="lt1"/>
              </a:highlight>
              <a:latin typeface="Avenir"/>
              <a:ea typeface="Avenir"/>
              <a:cs typeface="Avenir"/>
              <a:sym typeface="Avenir"/>
            </a:endParaRPr>
          </a:p>
        </p:txBody>
      </p:sp>
      <p:pic>
        <p:nvPicPr>
          <p:cNvPr id="3" name="Picture 2">
            <a:extLst>
              <a:ext uri="{FF2B5EF4-FFF2-40B4-BE49-F238E27FC236}">
                <a16:creationId xmlns:a16="http://schemas.microsoft.com/office/drawing/2014/main" id="{D3C9C8CC-6D39-BB9B-A3D5-E99B54903A06}"/>
              </a:ext>
            </a:extLst>
          </p:cNvPr>
          <p:cNvPicPr>
            <a:picLocks noChangeAspect="1"/>
          </p:cNvPicPr>
          <p:nvPr/>
        </p:nvPicPr>
        <p:blipFill>
          <a:blip r:embed="rId3"/>
          <a:stretch>
            <a:fillRect/>
          </a:stretch>
        </p:blipFill>
        <p:spPr>
          <a:xfrm>
            <a:off x="5950421" y="1538698"/>
            <a:ext cx="2381250" cy="2381250"/>
          </a:xfrm>
          <a:prstGeom prst="rect">
            <a:avLst/>
          </a:prstGeom>
        </p:spPr>
      </p:pic>
      <p:sp>
        <p:nvSpPr>
          <p:cNvPr id="8" name="Google Shape;145;p35">
            <a:extLst>
              <a:ext uri="{FF2B5EF4-FFF2-40B4-BE49-F238E27FC236}">
                <a16:creationId xmlns:a16="http://schemas.microsoft.com/office/drawing/2014/main" id="{E7794812-415D-6FA8-750D-311EDFFB52B3}"/>
              </a:ext>
            </a:extLst>
          </p:cNvPr>
          <p:cNvSpPr txBox="1"/>
          <p:nvPr/>
        </p:nvSpPr>
        <p:spPr>
          <a:xfrm>
            <a:off x="476947" y="504575"/>
            <a:ext cx="7533577"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World Brain Day Leadership</a:t>
            </a:r>
            <a:endParaRPr sz="500" b="1" dirty="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pSp>
        <p:nvGrpSpPr>
          <p:cNvPr id="4" name="Google Shape;141;p35">
            <a:extLst>
              <a:ext uri="{FF2B5EF4-FFF2-40B4-BE49-F238E27FC236}">
                <a16:creationId xmlns:a16="http://schemas.microsoft.com/office/drawing/2014/main" id="{F73A6505-237B-4574-5A6C-E16993BB7499}"/>
              </a:ext>
            </a:extLst>
          </p:cNvPr>
          <p:cNvGrpSpPr/>
          <p:nvPr/>
        </p:nvGrpSpPr>
        <p:grpSpPr>
          <a:xfrm>
            <a:off x="257175" y="314325"/>
            <a:ext cx="8632841" cy="4016492"/>
            <a:chOff x="0" y="0"/>
            <a:chExt cx="21606612" cy="12080449"/>
          </a:xfrm>
        </p:grpSpPr>
        <p:sp>
          <p:nvSpPr>
            <p:cNvPr id="5" name="Google Shape;142;p35">
              <a:extLst>
                <a:ext uri="{FF2B5EF4-FFF2-40B4-BE49-F238E27FC236}">
                  <a16:creationId xmlns:a16="http://schemas.microsoft.com/office/drawing/2014/main" id="{9D2D3373-520B-648D-C76E-F18AF1B145DC}"/>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6" name="Google Shape;143;p35">
              <a:extLst>
                <a:ext uri="{FF2B5EF4-FFF2-40B4-BE49-F238E27FC236}">
                  <a16:creationId xmlns:a16="http://schemas.microsoft.com/office/drawing/2014/main" id="{393FCEC8-D740-FDDE-3A7D-4ED7D868CB0B}"/>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7" name="Google Shape;144;p35">
              <a:extLst>
                <a:ext uri="{FF2B5EF4-FFF2-40B4-BE49-F238E27FC236}">
                  <a16:creationId xmlns:a16="http://schemas.microsoft.com/office/drawing/2014/main" id="{067F26D5-2334-FC6C-6125-6C809B05A552}"/>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180" name="Google Shape;180;p38"/>
          <p:cNvSpPr txBox="1"/>
          <p:nvPr/>
        </p:nvSpPr>
        <p:spPr>
          <a:xfrm>
            <a:off x="817457" y="1337497"/>
            <a:ext cx="3194261" cy="1462765"/>
          </a:xfrm>
          <a:prstGeom prst="rect">
            <a:avLst/>
          </a:prstGeom>
          <a:noFill/>
          <a:ln>
            <a:noFill/>
          </a:ln>
        </p:spPr>
        <p:txBody>
          <a:bodyPr spcFirstLastPara="1" wrap="square" lIns="91425" tIns="91425" rIns="91425" bIns="91425" anchor="t" anchorCtr="0">
            <a:noAutofit/>
          </a:bodyPr>
          <a:lstStyle/>
          <a:p>
            <a:pPr>
              <a:buNone/>
            </a:pPr>
            <a:r>
              <a:rPr lang="en-AU" sz="1000" b="0" i="0" dirty="0">
                <a:solidFill>
                  <a:srgbClr val="538CC7"/>
                </a:solidFill>
                <a:effectLst/>
                <a:latin typeface="Arial" panose="020B0604020202020204" pitchFamily="34" charset="0"/>
                <a:cs typeface="Arial" panose="020B0604020202020204" pitchFamily="34" charset="0"/>
              </a:rPr>
              <a:t>World Brain Day 2026 focuses on one of the defining challenges of our time: making brain health accessible to everyone, everywhere</a:t>
            </a:r>
            <a:br>
              <a:rPr lang="en-AU" sz="1000" b="0" i="0" dirty="0">
                <a:solidFill>
                  <a:srgbClr val="538CC7"/>
                </a:solidFill>
                <a:effectLst/>
                <a:latin typeface="Arial" panose="020B0604020202020204" pitchFamily="34" charset="0"/>
                <a:cs typeface="Arial" panose="020B0604020202020204" pitchFamily="34" charset="0"/>
              </a:rPr>
            </a:br>
            <a:br>
              <a:rPr lang="en-AU" sz="1000" b="0" i="0" dirty="0">
                <a:solidFill>
                  <a:srgbClr val="538CC7"/>
                </a:solidFill>
                <a:effectLst/>
                <a:latin typeface="Arial" panose="020B0604020202020204" pitchFamily="34" charset="0"/>
                <a:cs typeface="Arial" panose="020B0604020202020204" pitchFamily="34" charset="0"/>
              </a:rPr>
            </a:br>
            <a:r>
              <a:rPr lang="en-AU" sz="1000" b="0" i="0" dirty="0">
                <a:solidFill>
                  <a:srgbClr val="538CC7"/>
                </a:solidFill>
                <a:effectLst/>
                <a:latin typeface="Arial" panose="020B0604020202020204" pitchFamily="34" charset="0"/>
                <a:cs typeface="Arial" panose="020B0604020202020204" pitchFamily="34" charset="0"/>
              </a:rPr>
              <a:t>The message is simple but urgent: access delayed is potentially access denied.</a:t>
            </a:r>
            <a:endParaRPr lang="en-AU" sz="1100" dirty="0">
              <a:latin typeface="Arial" panose="020B0604020202020204" pitchFamily="34" charset="0"/>
              <a:cs typeface="Arial" panose="020B0604020202020204" pitchFamily="34" charset="0"/>
            </a:endParaRPr>
          </a:p>
          <a:p>
            <a:pPr marL="0" marR="0" indent="0" algn="l">
              <a:spcBef>
                <a:spcPts val="375"/>
              </a:spcBef>
              <a:spcAft>
                <a:spcPts val="600"/>
              </a:spcAft>
              <a:buNone/>
            </a:pPr>
            <a:r>
              <a:rPr lang="en-AU" sz="800" b="0" i="0" dirty="0">
                <a:solidFill>
                  <a:srgbClr val="999999"/>
                </a:solidFill>
                <a:effectLst/>
                <a:latin typeface="Arial" panose="020B0604020202020204" pitchFamily="34" charset="0"/>
                <a:cs typeface="Arial" panose="020B0604020202020204" pitchFamily="34" charset="0"/>
              </a:rPr>
              <a:t>Professor Tissa Wijeratne, OAM, MD, PhD, Chair of World Brain Day 2026.</a:t>
            </a:r>
          </a:p>
        </p:txBody>
      </p:sp>
      <p:sp>
        <p:nvSpPr>
          <p:cNvPr id="181" name="Google Shape;181;p38"/>
          <p:cNvSpPr txBox="1"/>
          <p:nvPr/>
        </p:nvSpPr>
        <p:spPr>
          <a:xfrm>
            <a:off x="5132284" y="1336418"/>
            <a:ext cx="3545400" cy="909300"/>
          </a:xfrm>
          <a:prstGeom prst="rect">
            <a:avLst/>
          </a:prstGeom>
          <a:noFill/>
          <a:ln>
            <a:noFill/>
          </a:ln>
        </p:spPr>
        <p:txBody>
          <a:bodyPr spcFirstLastPara="1" wrap="square" lIns="91425" tIns="91425" rIns="91425" bIns="91425" anchor="t" anchorCtr="0">
            <a:noAutofit/>
          </a:bodyPr>
          <a:lstStyle/>
          <a:p>
            <a:pPr>
              <a:buNone/>
            </a:pPr>
            <a:r>
              <a:rPr lang="en-AU" sz="1000" b="0" i="0" dirty="0">
                <a:solidFill>
                  <a:srgbClr val="538CC7"/>
                </a:solidFill>
                <a:effectLst/>
                <a:latin typeface="Arial" panose="020B0604020202020204" pitchFamily="34" charset="0"/>
                <a:cs typeface="Arial" panose="020B0604020202020204" pitchFamily="34" charset="0"/>
              </a:rPr>
              <a:t>Evidence shows that addressing lifestyle and modifiable risk factors can optimise brain health, meaning prevention, public empowerment, and stronger local policy and resources can make a meaningful difference everywhere.</a:t>
            </a:r>
            <a:endParaRPr lang="en-AU" sz="1100" dirty="0">
              <a:latin typeface="Arial" panose="020B0604020202020204" pitchFamily="34" charset="0"/>
              <a:cs typeface="Arial" panose="020B0604020202020204" pitchFamily="34" charset="0"/>
            </a:endParaRPr>
          </a:p>
          <a:p>
            <a:pPr marL="0" marR="0" indent="0" algn="l">
              <a:spcBef>
                <a:spcPts val="375"/>
              </a:spcBef>
              <a:spcAft>
                <a:spcPts val="600"/>
              </a:spcAft>
              <a:buNone/>
            </a:pPr>
            <a:r>
              <a:rPr lang="en-AU" sz="800" b="0" i="0" dirty="0">
                <a:solidFill>
                  <a:srgbClr val="999999"/>
                </a:solidFill>
                <a:effectLst/>
                <a:latin typeface="Arial" panose="020B0604020202020204" pitchFamily="34" charset="0"/>
                <a:cs typeface="Arial" panose="020B0604020202020204" pitchFamily="34" charset="0"/>
              </a:rPr>
              <a:t>Professor David </a:t>
            </a:r>
            <a:r>
              <a:rPr lang="en-AU" sz="800" b="0" i="0" dirty="0" err="1">
                <a:solidFill>
                  <a:srgbClr val="999999"/>
                </a:solidFill>
                <a:effectLst/>
                <a:latin typeface="Arial" panose="020B0604020202020204" pitchFamily="34" charset="0"/>
                <a:cs typeface="Arial" panose="020B0604020202020204" pitchFamily="34" charset="0"/>
              </a:rPr>
              <a:t>Dodick</a:t>
            </a:r>
            <a:r>
              <a:rPr lang="en-AU" sz="800" b="0" i="0" dirty="0">
                <a:solidFill>
                  <a:srgbClr val="999999"/>
                </a:solidFill>
                <a:effectLst/>
                <a:latin typeface="Arial" panose="020B0604020202020204" pitchFamily="34" charset="0"/>
                <a:cs typeface="Arial" panose="020B0604020202020204" pitchFamily="34" charset="0"/>
              </a:rPr>
              <a:t>, MD, Co-Chair of World Brain Day 2026</a:t>
            </a:r>
            <a:r>
              <a:rPr lang="en-AU" sz="800" b="0" i="0" dirty="0">
                <a:solidFill>
                  <a:srgbClr val="999999"/>
                </a:solidFill>
                <a:effectLst/>
                <a:latin typeface="adobe-caslon-pro"/>
              </a:rPr>
              <a:t>.</a:t>
            </a:r>
          </a:p>
        </p:txBody>
      </p:sp>
      <p:pic>
        <p:nvPicPr>
          <p:cNvPr id="182" name="Google Shape;182;p3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015822" y="2571750"/>
            <a:ext cx="1778324" cy="1747124"/>
          </a:xfrm>
          <a:prstGeom prst="rect">
            <a:avLst/>
          </a:prstGeom>
          <a:noFill/>
          <a:ln>
            <a:noFill/>
          </a:ln>
        </p:spPr>
      </p:pic>
      <p:pic>
        <p:nvPicPr>
          <p:cNvPr id="185" name="Google Shape;185;p38"/>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49854" y="2608498"/>
            <a:ext cx="1662529" cy="1604202"/>
          </a:xfrm>
          <a:prstGeom prst="rect">
            <a:avLst/>
          </a:prstGeom>
          <a:noFill/>
          <a:ln>
            <a:noFill/>
          </a:ln>
        </p:spPr>
      </p:pic>
      <p:sp>
        <p:nvSpPr>
          <p:cNvPr id="9" name="Google Shape;145;p35">
            <a:extLst>
              <a:ext uri="{FF2B5EF4-FFF2-40B4-BE49-F238E27FC236}">
                <a16:creationId xmlns:a16="http://schemas.microsoft.com/office/drawing/2014/main" id="{42EBDAA7-0D51-6C0D-8AFE-ACDC8F15A54B}"/>
              </a:ext>
            </a:extLst>
          </p:cNvPr>
          <p:cNvSpPr txBox="1"/>
          <p:nvPr/>
        </p:nvSpPr>
        <p:spPr>
          <a:xfrm>
            <a:off x="476948" y="504575"/>
            <a:ext cx="731719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World Brain Day Leadership</a:t>
            </a:r>
            <a:endParaRPr sz="500" b="1" dirty="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grpSp>
        <p:nvGrpSpPr>
          <p:cNvPr id="2" name="Google Shape;141;p35">
            <a:extLst>
              <a:ext uri="{FF2B5EF4-FFF2-40B4-BE49-F238E27FC236}">
                <a16:creationId xmlns:a16="http://schemas.microsoft.com/office/drawing/2014/main" id="{8FBC50DA-915C-8E9E-7655-D449BA54DFB2}"/>
              </a:ext>
            </a:extLst>
          </p:cNvPr>
          <p:cNvGrpSpPr/>
          <p:nvPr/>
        </p:nvGrpSpPr>
        <p:grpSpPr>
          <a:xfrm>
            <a:off x="257175" y="314325"/>
            <a:ext cx="8632841" cy="4016492"/>
            <a:chOff x="0" y="0"/>
            <a:chExt cx="21606612" cy="12080449"/>
          </a:xfrm>
        </p:grpSpPr>
        <p:sp>
          <p:nvSpPr>
            <p:cNvPr id="3" name="Google Shape;142;p35">
              <a:extLst>
                <a:ext uri="{FF2B5EF4-FFF2-40B4-BE49-F238E27FC236}">
                  <a16:creationId xmlns:a16="http://schemas.microsoft.com/office/drawing/2014/main" id="{75B83C92-B283-2FFC-7296-30101AF71C43}"/>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4" name="Google Shape;143;p35">
              <a:extLst>
                <a:ext uri="{FF2B5EF4-FFF2-40B4-BE49-F238E27FC236}">
                  <a16:creationId xmlns:a16="http://schemas.microsoft.com/office/drawing/2014/main" id="{E208EDF0-1664-8F88-5A45-57EFB1F803F1}"/>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 name="Google Shape;144;p35">
              <a:extLst>
                <a:ext uri="{FF2B5EF4-FFF2-40B4-BE49-F238E27FC236}">
                  <a16:creationId xmlns:a16="http://schemas.microsoft.com/office/drawing/2014/main" id="{C1D76CFC-9F4E-D5F7-33B6-9B8D92BC66B5}"/>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9" name="Google Shape;168;p37">
            <a:extLst>
              <a:ext uri="{FF2B5EF4-FFF2-40B4-BE49-F238E27FC236}">
                <a16:creationId xmlns:a16="http://schemas.microsoft.com/office/drawing/2014/main" id="{40EAD44D-F9FF-8849-049E-3532E0743F71}"/>
              </a:ext>
            </a:extLst>
          </p:cNvPr>
          <p:cNvSpPr txBox="1"/>
          <p:nvPr/>
        </p:nvSpPr>
        <p:spPr>
          <a:xfrm>
            <a:off x="1385049" y="1786607"/>
            <a:ext cx="6373902" cy="1570286"/>
          </a:xfrm>
          <a:prstGeom prst="rect">
            <a:avLst/>
          </a:prstGeom>
          <a:noFill/>
          <a:ln>
            <a:noFill/>
          </a:ln>
        </p:spPr>
        <p:txBody>
          <a:bodyPr spcFirstLastPara="1" wrap="square" lIns="91425" tIns="91425" rIns="91425" bIns="91425" anchor="t" anchorCtr="0">
            <a:noAutofit/>
          </a:bodyPr>
          <a:lstStyle/>
          <a:p>
            <a:pPr lvl="0">
              <a:lnSpc>
                <a:spcPct val="120000"/>
              </a:lnSpc>
            </a:pPr>
            <a:r>
              <a:rPr lang="en-GB" sz="1600" b="1" dirty="0">
                <a:solidFill>
                  <a:schemeClr val="tx1"/>
                </a:solidFill>
                <a:highlight>
                  <a:schemeClr val="lt1"/>
                </a:highlight>
                <a:latin typeface="Arial" panose="020B0604020202020204" pitchFamily="34" charset="0"/>
                <a:ea typeface="Avenir"/>
                <a:cs typeface="Arial" panose="020B0604020202020204" pitchFamily="34" charset="0"/>
                <a:sym typeface="Avenir"/>
              </a:rPr>
              <a:t>A simple message:</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Brain disorders are now the leading cause of disability worldwide</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Over 3.4 billion people live with neurological condition</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Millions still cannot access the care they need</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Access to brain health remains unequal across the world</a:t>
            </a:r>
            <a:endParaRPr sz="1600" dirty="0">
              <a:solidFill>
                <a:srgbClr val="5586AB"/>
              </a:solidFill>
              <a:highlight>
                <a:schemeClr val="lt1"/>
              </a:highlight>
              <a:latin typeface="Arial" panose="020B0604020202020204" pitchFamily="34" charset="0"/>
              <a:ea typeface="Avenir"/>
              <a:cs typeface="Arial" panose="020B0604020202020204" pitchFamily="34" charset="0"/>
              <a:sym typeface="Avenir"/>
            </a:endParaRPr>
          </a:p>
        </p:txBody>
      </p:sp>
      <p:sp>
        <p:nvSpPr>
          <p:cNvPr id="11" name="Google Shape;145;p35">
            <a:extLst>
              <a:ext uri="{FF2B5EF4-FFF2-40B4-BE49-F238E27FC236}">
                <a16:creationId xmlns:a16="http://schemas.microsoft.com/office/drawing/2014/main" id="{4C83D9FC-0A34-9598-ECAE-9240C9EE443A}"/>
              </a:ext>
            </a:extLst>
          </p:cNvPr>
          <p:cNvSpPr txBox="1"/>
          <p:nvPr/>
        </p:nvSpPr>
        <p:spPr>
          <a:xfrm>
            <a:off x="476947" y="504575"/>
            <a:ext cx="7647877"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Why World Brain Day 2026 Matters</a:t>
            </a:r>
            <a:endParaRPr sz="500" b="1" dirty="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2" name="Google Shape;141;p35">
            <a:extLst>
              <a:ext uri="{FF2B5EF4-FFF2-40B4-BE49-F238E27FC236}">
                <a16:creationId xmlns:a16="http://schemas.microsoft.com/office/drawing/2014/main" id="{BF91AC70-A5EC-4A15-6849-A2026542BC44}"/>
              </a:ext>
            </a:extLst>
          </p:cNvPr>
          <p:cNvGrpSpPr/>
          <p:nvPr/>
        </p:nvGrpSpPr>
        <p:grpSpPr>
          <a:xfrm>
            <a:off x="257175" y="314325"/>
            <a:ext cx="8632841" cy="4016492"/>
            <a:chOff x="0" y="0"/>
            <a:chExt cx="21606612" cy="12080449"/>
          </a:xfrm>
        </p:grpSpPr>
        <p:sp>
          <p:nvSpPr>
            <p:cNvPr id="3" name="Google Shape;142;p35">
              <a:extLst>
                <a:ext uri="{FF2B5EF4-FFF2-40B4-BE49-F238E27FC236}">
                  <a16:creationId xmlns:a16="http://schemas.microsoft.com/office/drawing/2014/main" id="{A17EA5C8-3CFA-E762-D35C-04559926244E}"/>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4" name="Google Shape;143;p35">
              <a:extLst>
                <a:ext uri="{FF2B5EF4-FFF2-40B4-BE49-F238E27FC236}">
                  <a16:creationId xmlns:a16="http://schemas.microsoft.com/office/drawing/2014/main" id="{C3C4180D-EE20-DB04-F073-1D53D91E49AF}"/>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 name="Google Shape;144;p35">
              <a:extLst>
                <a:ext uri="{FF2B5EF4-FFF2-40B4-BE49-F238E27FC236}">
                  <a16:creationId xmlns:a16="http://schemas.microsoft.com/office/drawing/2014/main" id="{F3F294BD-39EB-AAB6-0AAA-AE2C67F70259}"/>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7" name="Google Shape;168;p37">
            <a:extLst>
              <a:ext uri="{FF2B5EF4-FFF2-40B4-BE49-F238E27FC236}">
                <a16:creationId xmlns:a16="http://schemas.microsoft.com/office/drawing/2014/main" id="{A41CF8AD-983F-475A-B9C6-2A2B21A92950}"/>
              </a:ext>
            </a:extLst>
          </p:cNvPr>
          <p:cNvSpPr txBox="1"/>
          <p:nvPr/>
        </p:nvSpPr>
        <p:spPr>
          <a:xfrm>
            <a:off x="2202237" y="1786607"/>
            <a:ext cx="4739526" cy="1570286"/>
          </a:xfrm>
          <a:prstGeom prst="rect">
            <a:avLst/>
          </a:prstGeom>
          <a:noFill/>
          <a:ln>
            <a:noFill/>
          </a:ln>
        </p:spPr>
        <p:txBody>
          <a:bodyPr spcFirstLastPara="1" wrap="square" lIns="91425" tIns="91425" rIns="91425" bIns="91425" anchor="t" anchorCtr="0">
            <a:noAutofit/>
          </a:bodyPr>
          <a:lstStyle/>
          <a:p>
            <a:pPr lvl="0">
              <a:lnSpc>
                <a:spcPct val="120000"/>
              </a:lnSpc>
            </a:pPr>
            <a:r>
              <a:rPr lang="en-GB" sz="1600" b="1" dirty="0">
                <a:solidFill>
                  <a:schemeClr val="tx1"/>
                </a:solidFill>
                <a:highlight>
                  <a:schemeClr val="lt1"/>
                </a:highlight>
                <a:latin typeface="Arial" panose="020B0604020202020204" pitchFamily="34" charset="0"/>
                <a:ea typeface="Avenir"/>
                <a:cs typeface="Arial" panose="020B0604020202020204" pitchFamily="34" charset="0"/>
                <a:sym typeface="Avenir"/>
              </a:rPr>
              <a:t>A simple message:</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Everyone deserves access to brain healthcare</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Earlier access changes lives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Prevention matters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No brain should be left behind</a:t>
            </a:r>
            <a:endParaRPr sz="1600" dirty="0">
              <a:solidFill>
                <a:schemeClr val="tx1"/>
              </a:solidFill>
              <a:highlight>
                <a:schemeClr val="lt1"/>
              </a:highlight>
              <a:latin typeface="Arial" panose="020B0604020202020204" pitchFamily="34" charset="0"/>
              <a:ea typeface="Avenir"/>
              <a:cs typeface="Arial" panose="020B0604020202020204" pitchFamily="34" charset="0"/>
              <a:sym typeface="Avenir"/>
            </a:endParaRPr>
          </a:p>
        </p:txBody>
      </p:sp>
      <p:sp>
        <p:nvSpPr>
          <p:cNvPr id="9" name="Google Shape;145;p35">
            <a:extLst>
              <a:ext uri="{FF2B5EF4-FFF2-40B4-BE49-F238E27FC236}">
                <a16:creationId xmlns:a16="http://schemas.microsoft.com/office/drawing/2014/main" id="{8054104C-CF96-939A-7526-E9957E4E65B6}"/>
              </a:ext>
            </a:extLst>
          </p:cNvPr>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Brain Health: Access For All</a:t>
            </a:r>
            <a:endParaRPr sz="500" b="1" dirty="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2" name="Google Shape;141;p35">
            <a:extLst>
              <a:ext uri="{FF2B5EF4-FFF2-40B4-BE49-F238E27FC236}">
                <a16:creationId xmlns:a16="http://schemas.microsoft.com/office/drawing/2014/main" id="{4045F1B3-DB3C-2DCA-5DF9-5CBE92E2EE35}"/>
              </a:ext>
            </a:extLst>
          </p:cNvPr>
          <p:cNvGrpSpPr/>
          <p:nvPr/>
        </p:nvGrpSpPr>
        <p:grpSpPr>
          <a:xfrm>
            <a:off x="257175" y="314325"/>
            <a:ext cx="8632841" cy="4016492"/>
            <a:chOff x="0" y="0"/>
            <a:chExt cx="21606612" cy="12080449"/>
          </a:xfrm>
        </p:grpSpPr>
        <p:sp>
          <p:nvSpPr>
            <p:cNvPr id="3" name="Google Shape;142;p35">
              <a:extLst>
                <a:ext uri="{FF2B5EF4-FFF2-40B4-BE49-F238E27FC236}">
                  <a16:creationId xmlns:a16="http://schemas.microsoft.com/office/drawing/2014/main" id="{B1982580-68F6-9693-6619-2CBD1D1C45F9}"/>
                </a:ext>
              </a:extLst>
            </p:cNvPr>
            <p:cNvSpPr/>
            <p:nvPr/>
          </p:nvSpPr>
          <p:spPr>
            <a:xfrm>
              <a:off x="912" y="0"/>
              <a:ext cx="21605700" cy="4461000"/>
            </a:xfrm>
            <a:prstGeom prst="roundRect">
              <a:avLst>
                <a:gd name="adj" fmla="val 14157"/>
              </a:avLst>
            </a:prstGeom>
            <a:solidFill>
              <a:srgbClr val="233A64"/>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4" name="Google Shape;143;p35">
              <a:extLst>
                <a:ext uri="{FF2B5EF4-FFF2-40B4-BE49-F238E27FC236}">
                  <a16:creationId xmlns:a16="http://schemas.microsoft.com/office/drawing/2014/main" id="{9BC0B969-1E53-E8CB-CD6B-BD0493B125CD}"/>
                </a:ext>
              </a:extLst>
            </p:cNvPr>
            <p:cNvSpPr/>
            <p:nvPr/>
          </p:nvSpPr>
          <p:spPr>
            <a:xfrm>
              <a:off x="0" y="2847349"/>
              <a:ext cx="21603300" cy="9233100"/>
            </a:xfrm>
            <a:prstGeom prst="roundRect">
              <a:avLst>
                <a:gd name="adj" fmla="val 6172"/>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 name="Google Shape;144;p35">
              <a:extLst>
                <a:ext uri="{FF2B5EF4-FFF2-40B4-BE49-F238E27FC236}">
                  <a16:creationId xmlns:a16="http://schemas.microsoft.com/office/drawing/2014/main" id="{23801895-57DE-6F37-1DF3-8B4033250932}"/>
                </a:ext>
              </a:extLst>
            </p:cNvPr>
            <p:cNvSpPr/>
            <p:nvPr/>
          </p:nvSpPr>
          <p:spPr>
            <a:xfrm>
              <a:off x="7053" y="2439212"/>
              <a:ext cx="21593400" cy="1269900"/>
            </a:xfrm>
            <a:prstGeom prst="rect">
              <a:avLst/>
            </a:prstGeom>
            <a:solidFill>
              <a:srgbClr val="FFFFFF"/>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7" name="Google Shape;168;p37">
            <a:extLst>
              <a:ext uri="{FF2B5EF4-FFF2-40B4-BE49-F238E27FC236}">
                <a16:creationId xmlns:a16="http://schemas.microsoft.com/office/drawing/2014/main" id="{54B39F4F-F4EF-E540-90B9-DE17FDCD9EB3}"/>
              </a:ext>
            </a:extLst>
          </p:cNvPr>
          <p:cNvSpPr txBox="1"/>
          <p:nvPr/>
        </p:nvSpPr>
        <p:spPr>
          <a:xfrm>
            <a:off x="2620299" y="1547526"/>
            <a:ext cx="3903401" cy="1570286"/>
          </a:xfrm>
          <a:prstGeom prst="rect">
            <a:avLst/>
          </a:prstGeom>
          <a:noFill/>
          <a:ln>
            <a:noFill/>
          </a:ln>
        </p:spPr>
        <p:txBody>
          <a:bodyPr spcFirstLastPara="1" wrap="square" lIns="91425" tIns="91425" rIns="91425" bIns="91425" anchor="t" anchorCtr="0">
            <a:noAutofit/>
          </a:bodyPr>
          <a:lstStyle/>
          <a:p>
            <a:pPr lvl="0">
              <a:lnSpc>
                <a:spcPct val="120000"/>
              </a:lnSpc>
            </a:pPr>
            <a:r>
              <a:rPr lang="en-GB" sz="1600" b="1" dirty="0">
                <a:solidFill>
                  <a:schemeClr val="tx1"/>
                </a:solidFill>
                <a:highlight>
                  <a:schemeClr val="lt1"/>
                </a:highlight>
                <a:latin typeface="Arial" panose="020B0604020202020204" pitchFamily="34" charset="0"/>
                <a:ea typeface="Avenir"/>
                <a:cs typeface="Arial" panose="020B0604020202020204" pitchFamily="34" charset="0"/>
                <a:sym typeface="Avenir"/>
              </a:rPr>
              <a:t>Many people still face:</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long waiting times </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Shortages of neurologists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High healthcare costs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Stigma and misunderstanding</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The rural and remote access barriers</a:t>
            </a:r>
          </a:p>
          <a:p>
            <a:pPr marL="285750" lvl="0" indent="-285750">
              <a:lnSpc>
                <a:spcPct val="120000"/>
              </a:lnSpc>
              <a:buFont typeface="Arial" panose="020B0604020202020204" pitchFamily="34" charset="0"/>
              <a:buChar char="•"/>
            </a:pPr>
            <a:r>
              <a:rPr lang="en-GB" sz="1600" dirty="0">
                <a:solidFill>
                  <a:schemeClr val="tx1"/>
                </a:solidFill>
                <a:highlight>
                  <a:schemeClr val="lt1"/>
                </a:highlight>
                <a:latin typeface="Arial" panose="020B0604020202020204" pitchFamily="34" charset="0"/>
                <a:ea typeface="Avenir"/>
                <a:cs typeface="Arial" panose="020B0604020202020204" pitchFamily="34" charset="0"/>
                <a:sym typeface="Avenir"/>
              </a:rPr>
              <a:t>Language and cultural barriers</a:t>
            </a:r>
          </a:p>
        </p:txBody>
      </p:sp>
      <p:sp>
        <p:nvSpPr>
          <p:cNvPr id="9" name="Google Shape;145;p35">
            <a:extLst>
              <a:ext uri="{FF2B5EF4-FFF2-40B4-BE49-F238E27FC236}">
                <a16:creationId xmlns:a16="http://schemas.microsoft.com/office/drawing/2014/main" id="{7D78BED4-3952-D8A8-FB9D-6E8C5288F298}"/>
              </a:ext>
            </a:extLst>
          </p:cNvPr>
          <p:cNvSpPr txBox="1"/>
          <p:nvPr/>
        </p:nvSpPr>
        <p:spPr>
          <a:xfrm>
            <a:off x="476948" y="504575"/>
            <a:ext cx="4886178" cy="454182"/>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F1F2F2"/>
              </a:buClr>
              <a:buSzPts val="2600"/>
              <a:buFont typeface="Helvetica Neue"/>
              <a:buNone/>
            </a:pPr>
            <a:r>
              <a:rPr lang="en-GB" sz="2600" b="1" dirty="0">
                <a:solidFill>
                  <a:srgbClr val="F1F2F2"/>
                </a:solidFill>
                <a:latin typeface="Montserrat"/>
                <a:ea typeface="Montserrat"/>
                <a:cs typeface="Montserrat"/>
                <a:sym typeface="Montserrat"/>
              </a:rPr>
              <a:t>The Global Challenge</a:t>
            </a:r>
            <a:endParaRPr sz="500" b="1" dirty="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TotalTime>
  <Words>575</Words>
  <Application>Microsoft Office PowerPoint</Application>
  <PresentationFormat>On-screen Show (16:9)</PresentationFormat>
  <Paragraphs>69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adobe-caslon-pro</vt:lpstr>
      <vt:lpstr>Helvetica Neue</vt:lpstr>
      <vt:lpstr>Montserrat</vt:lpstr>
      <vt:lpstr>Avenir</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Tissa Wijeratne</dc:creator>
  <cp:lastModifiedBy>Ethan Man</cp:lastModifiedBy>
  <cp:revision>3</cp:revision>
  <dcterms:modified xsi:type="dcterms:W3CDTF">2026-07-27T14:20:17Z</dcterms:modified>
</cp:coreProperties>
</file>