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5" r:id="rId2"/>
    <p:sldId id="306" r:id="rId3"/>
    <p:sldId id="285" r:id="rId4"/>
    <p:sldId id="286" r:id="rId5"/>
    <p:sldId id="303" r:id="rId6"/>
    <p:sldId id="288" r:id="rId7"/>
    <p:sldId id="289" r:id="rId8"/>
    <p:sldId id="290" r:id="rId9"/>
    <p:sldId id="292" r:id="rId10"/>
    <p:sldId id="270" r:id="rId11"/>
    <p:sldId id="304" r:id="rId12"/>
    <p:sldId id="276" r:id="rId13"/>
    <p:sldId id="307" r:id="rId14"/>
    <p:sldId id="300" r:id="rId15"/>
    <p:sldId id="301" r:id="rId16"/>
    <p:sldId id="302" r:id="rId17"/>
    <p:sldId id="279" r:id="rId18"/>
    <p:sldId id="29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>
        <p:scale>
          <a:sx n="67" d="100"/>
          <a:sy n="67" d="100"/>
        </p:scale>
        <p:origin x="-1254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28864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33688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6812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1254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26230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98634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75207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8358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6355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7338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39319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AC506-B300-C64D-B8F9-3A79D5C66F3B}" type="datetimeFigureOut">
              <a:rPr lang="en-US" smtClean="0"/>
              <a:pPr/>
              <a:t>30-Jun-15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98082-91A5-C948-9684-6A8835D1D4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91613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7758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55430" y="322286"/>
            <a:ext cx="5289997" cy="751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kern="2600" dirty="0" smtClean="0">
                <a:solidFill>
                  <a:srgbClr val="7030A0"/>
                </a:solidFill>
              </a:rPr>
              <a:t>World Brain Day 2015 Partners </a:t>
            </a:r>
            <a:endParaRPr lang="en-US" sz="2800" b="1" kern="2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4170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000489" y="2103119"/>
            <a:ext cx="3978564" cy="36943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kern="2600" dirty="0" smtClean="0">
                <a:solidFill>
                  <a:srgbClr val="7030A0"/>
                </a:solidFill>
              </a:rPr>
              <a:t>The World Federation of Neurology and its partners </a:t>
            </a:r>
          </a:p>
          <a:p>
            <a:pPr algn="l"/>
            <a:r>
              <a:rPr lang="en-US" kern="2600" dirty="0" smtClean="0">
                <a:solidFill>
                  <a:srgbClr val="7030A0"/>
                </a:solidFill>
              </a:rPr>
              <a:t>the International League </a:t>
            </a:r>
          </a:p>
          <a:p>
            <a:pPr algn="l"/>
            <a:r>
              <a:rPr lang="en-US" kern="2600" dirty="0" smtClean="0">
                <a:solidFill>
                  <a:srgbClr val="7030A0"/>
                </a:solidFill>
              </a:rPr>
              <a:t>Against Epilepsy (ILAE) and </a:t>
            </a:r>
          </a:p>
          <a:p>
            <a:pPr algn="l"/>
            <a:r>
              <a:rPr lang="en-US" kern="2600" dirty="0" smtClean="0">
                <a:solidFill>
                  <a:srgbClr val="7030A0"/>
                </a:solidFill>
              </a:rPr>
              <a:t>the International Bureau for Epilepsy (IBE) together with</a:t>
            </a:r>
          </a:p>
          <a:p>
            <a:pPr algn="l"/>
            <a:r>
              <a:rPr lang="en-US" kern="2600" dirty="0" smtClean="0">
                <a:solidFill>
                  <a:srgbClr val="7030A0"/>
                </a:solidFill>
              </a:rPr>
              <a:t>the World Health Organization (WHO) are pleased to</a:t>
            </a:r>
          </a:p>
          <a:p>
            <a:pPr algn="l"/>
            <a:r>
              <a:rPr lang="en-US" kern="2600" dirty="0" smtClean="0">
                <a:solidFill>
                  <a:srgbClr val="7030A0"/>
                </a:solidFill>
              </a:rPr>
              <a:t>announce that the focus for this year’s </a:t>
            </a:r>
            <a:r>
              <a:rPr lang="en-US" b="1" kern="2600" dirty="0" smtClean="0">
                <a:solidFill>
                  <a:srgbClr val="660066"/>
                </a:solidFill>
              </a:rPr>
              <a:t>World Brain Day </a:t>
            </a:r>
          </a:p>
          <a:p>
            <a:pPr algn="l"/>
            <a:r>
              <a:rPr lang="en-US" b="1" kern="2600" dirty="0" smtClean="0">
                <a:solidFill>
                  <a:srgbClr val="660066"/>
                </a:solidFill>
              </a:rPr>
              <a:t>is epilepsy. </a:t>
            </a:r>
            <a:endParaRPr lang="en-US" b="1" kern="2600" dirty="0">
              <a:solidFill>
                <a:srgbClr val="660066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025663" y="1341120"/>
            <a:ext cx="3942081" cy="497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kern="2600" dirty="0" smtClean="0">
                <a:solidFill>
                  <a:srgbClr val="7030A0"/>
                </a:solidFill>
              </a:rPr>
              <a:t>Overview WBD 2015</a:t>
            </a:r>
            <a:endParaRPr lang="en-US" sz="2800" b="1" kern="2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710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59504" y="2077984"/>
            <a:ext cx="45720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 smtClean="0">
                <a:solidFill>
                  <a:srgbClr val="7030A0"/>
                </a:solidFill>
              </a:rPr>
              <a:t>Epilepsy was chosen for several </a:t>
            </a:r>
          </a:p>
          <a:p>
            <a:r>
              <a:rPr lang="en-GB" sz="2000" dirty="0" smtClean="0">
                <a:solidFill>
                  <a:srgbClr val="7030A0"/>
                </a:solidFill>
              </a:rPr>
              <a:t>reasons: </a:t>
            </a:r>
            <a:endParaRPr lang="en-US" sz="2000" dirty="0" smtClean="0">
              <a:solidFill>
                <a:srgbClr val="7030A0"/>
              </a:solidFill>
            </a:endParaRPr>
          </a:p>
          <a:p>
            <a:endParaRPr lang="en-GB" sz="2000" dirty="0" smtClean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solidFill>
                  <a:srgbClr val="7030A0"/>
                </a:solidFill>
              </a:rPr>
              <a:t> </a:t>
            </a:r>
            <a:r>
              <a:rPr lang="en-GB" b="1" dirty="0" smtClean="0">
                <a:solidFill>
                  <a:srgbClr val="7030A0"/>
                </a:solidFill>
              </a:rPr>
              <a:t>Most common of the chronic serious</a:t>
            </a:r>
          </a:p>
          <a:p>
            <a:r>
              <a:rPr lang="en-GB" b="1" dirty="0" smtClean="0">
                <a:solidFill>
                  <a:srgbClr val="7030A0"/>
                </a:solidFill>
              </a:rPr>
              <a:t>   brain diseases.</a:t>
            </a:r>
            <a:endParaRPr lang="en-US" b="1" dirty="0" smtClean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rgbClr val="7030A0"/>
                </a:solidFill>
              </a:rPr>
              <a:t> Lack of awareness among public &amp;    </a:t>
            </a:r>
          </a:p>
          <a:p>
            <a:r>
              <a:rPr lang="en-US" b="1" dirty="0" smtClean="0">
                <a:solidFill>
                  <a:srgbClr val="7030A0"/>
                </a:solidFill>
              </a:rPr>
              <a:t>   misperceptions.</a:t>
            </a:r>
          </a:p>
          <a:p>
            <a:pPr>
              <a:buFont typeface="Arial" pitchFamily="34" charset="0"/>
              <a:buChar char="•"/>
            </a:pPr>
            <a:r>
              <a:rPr lang="en-GB" b="1" dirty="0" smtClean="0">
                <a:solidFill>
                  <a:srgbClr val="7030A0"/>
                </a:solidFill>
              </a:rPr>
              <a:t> Enormous psychosocial consequences  </a:t>
            </a:r>
          </a:p>
          <a:p>
            <a:r>
              <a:rPr lang="en-GB" b="1" dirty="0" smtClean="0">
                <a:solidFill>
                  <a:srgbClr val="7030A0"/>
                </a:solidFill>
              </a:rPr>
              <a:t>   for most people who have epilepsy.</a:t>
            </a:r>
            <a:endParaRPr lang="en-US" b="1" dirty="0" smtClean="0">
              <a:solidFill>
                <a:srgbClr val="7030A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rgbClr val="7030A0"/>
                </a:solidFill>
              </a:rPr>
              <a:t> Inadequate knowledge among </a:t>
            </a:r>
          </a:p>
          <a:p>
            <a:r>
              <a:rPr lang="en-US" b="1" dirty="0" smtClean="0">
                <a:solidFill>
                  <a:srgbClr val="7030A0"/>
                </a:solidFill>
              </a:rPr>
              <a:t>   physicians.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rgbClr val="7030A0"/>
                </a:solidFill>
              </a:rPr>
              <a:t> </a:t>
            </a:r>
            <a:r>
              <a:rPr lang="en-US" b="1" dirty="0">
                <a:solidFill>
                  <a:srgbClr val="7030A0"/>
                </a:solidFill>
              </a:rPr>
              <a:t>Poor availability of medications in most </a:t>
            </a:r>
            <a:endParaRPr lang="en-US" b="1" dirty="0" smtClean="0">
              <a:solidFill>
                <a:srgbClr val="7030A0"/>
              </a:solidFill>
            </a:endParaRPr>
          </a:p>
          <a:p>
            <a:r>
              <a:rPr lang="en-US" b="1" dirty="0" smtClean="0">
                <a:solidFill>
                  <a:srgbClr val="7030A0"/>
                </a:solidFill>
              </a:rPr>
              <a:t>   countries.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4949883" y="1311954"/>
            <a:ext cx="24944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 smtClean="0">
                <a:solidFill>
                  <a:srgbClr val="7030A0"/>
                </a:solidFill>
              </a:rPr>
              <a:t>Why Epilepsy?</a:t>
            </a:r>
          </a:p>
        </p:txBody>
      </p:sp>
    </p:spTree>
    <p:extLst>
      <p:ext uri="{BB962C8B-B14F-4D97-AF65-F5344CB8AC3E}">
        <p14:creationId xmlns="" xmlns:p14="http://schemas.microsoft.com/office/powerpoint/2010/main" val="316575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89643" y="487901"/>
            <a:ext cx="3942081" cy="497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kern="2600" dirty="0" smtClean="0">
                <a:solidFill>
                  <a:srgbClr val="7030A0"/>
                </a:solidFill>
              </a:rPr>
              <a:t>What is Epilepsy</a:t>
            </a:r>
            <a:r>
              <a:rPr lang="en-US" sz="2800" b="1" kern="2600" dirty="0">
                <a:solidFill>
                  <a:srgbClr val="7030A0"/>
                </a:solidFill>
              </a:rPr>
              <a:t>?</a:t>
            </a:r>
          </a:p>
        </p:txBody>
      </p:sp>
    </p:spTree>
    <p:extLst>
      <p:ext uri="{BB962C8B-B14F-4D97-AF65-F5344CB8AC3E}">
        <p14:creationId xmlns="" xmlns:p14="http://schemas.microsoft.com/office/powerpoint/2010/main" val="424338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043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12622" y="487901"/>
            <a:ext cx="5084731" cy="497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kern="2600" dirty="0">
                <a:solidFill>
                  <a:srgbClr val="7030A0"/>
                </a:solidFill>
              </a:rPr>
              <a:t>What is the IMPACT of </a:t>
            </a:r>
            <a:r>
              <a:rPr lang="en-US" sz="2800" b="1" kern="2600" dirty="0" smtClean="0">
                <a:solidFill>
                  <a:srgbClr val="7030A0"/>
                </a:solidFill>
              </a:rPr>
              <a:t>Epilepsy</a:t>
            </a:r>
            <a:r>
              <a:rPr lang="en-US" sz="2800" b="1" kern="2600" dirty="0">
                <a:solidFill>
                  <a:srgbClr val="7030A0"/>
                </a:solidFill>
              </a:rPr>
              <a:t>? </a:t>
            </a:r>
          </a:p>
        </p:txBody>
      </p:sp>
    </p:spTree>
    <p:extLst>
      <p:ext uri="{BB962C8B-B14F-4D97-AF65-F5344CB8AC3E}">
        <p14:creationId xmlns="" xmlns:p14="http://schemas.microsoft.com/office/powerpoint/2010/main" val="173710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000489" y="1626047"/>
            <a:ext cx="3978564" cy="39796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kern="2600" dirty="0">
              <a:solidFill>
                <a:srgbClr val="7030A0"/>
              </a:solidFill>
              <a:latin typeface="+mn-lt"/>
            </a:endParaRPr>
          </a:p>
          <a:p>
            <a:pPr algn="l"/>
            <a:r>
              <a:rPr lang="en-US" kern="2600" dirty="0">
                <a:solidFill>
                  <a:srgbClr val="7030A0"/>
                </a:solidFill>
                <a:latin typeface="+mn-lt"/>
              </a:rPr>
              <a:t>The type of seizure depends on which area </a:t>
            </a:r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of </a:t>
            </a:r>
            <a:r>
              <a:rPr lang="en-US" kern="2600" dirty="0">
                <a:solidFill>
                  <a:srgbClr val="7030A0"/>
                </a:solidFill>
                <a:latin typeface="+mn-lt"/>
              </a:rPr>
              <a:t>the brain is involved</a:t>
            </a:r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.</a:t>
            </a:r>
          </a:p>
          <a:p>
            <a:pPr algn="l"/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A </a:t>
            </a:r>
            <a:r>
              <a:rPr lang="en-US" kern="2600" dirty="0">
                <a:solidFill>
                  <a:srgbClr val="7030A0"/>
                </a:solidFill>
                <a:latin typeface="+mn-lt"/>
              </a:rPr>
              <a:t>person having a seizure may experience an </a:t>
            </a:r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alteration </a:t>
            </a:r>
            <a:r>
              <a:rPr lang="en-US" kern="2600" dirty="0">
                <a:solidFill>
                  <a:srgbClr val="7030A0"/>
                </a:solidFill>
                <a:latin typeface="+mn-lt"/>
              </a:rPr>
              <a:t>in </a:t>
            </a:r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behavior, consciousness</a:t>
            </a:r>
            <a:r>
              <a:rPr lang="en-US" kern="2600" dirty="0">
                <a:solidFill>
                  <a:srgbClr val="7030A0"/>
                </a:solidFill>
                <a:latin typeface="+mn-lt"/>
              </a:rPr>
              <a:t>, </a:t>
            </a:r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movement</a:t>
            </a:r>
            <a:r>
              <a:rPr lang="en-US" kern="2600" dirty="0">
                <a:solidFill>
                  <a:srgbClr val="7030A0"/>
                </a:solidFill>
                <a:latin typeface="+mn-lt"/>
              </a:rPr>
              <a:t>, perception and/or </a:t>
            </a:r>
            <a:r>
              <a:rPr lang="en-US" kern="2600" dirty="0" smtClean="0">
                <a:solidFill>
                  <a:srgbClr val="7030A0"/>
                </a:solidFill>
                <a:latin typeface="+mn-lt"/>
              </a:rPr>
              <a:t>sensation.</a:t>
            </a:r>
            <a:endParaRPr lang="en-US" b="1" kern="26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83803" y="1341120"/>
            <a:ext cx="4803102" cy="497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700" b="1" kern="2600" dirty="0" smtClean="0">
                <a:solidFill>
                  <a:srgbClr val="7030A0"/>
                </a:solidFill>
              </a:rPr>
              <a:t>How </a:t>
            </a:r>
            <a:r>
              <a:rPr lang="en-US" sz="2700" b="1" kern="2600" dirty="0" smtClean="0">
                <a:solidFill>
                  <a:srgbClr val="7030A0"/>
                </a:solidFill>
              </a:rPr>
              <a:t>L</a:t>
            </a:r>
            <a:r>
              <a:rPr lang="pl-PL" sz="2700" b="1" kern="2600" dirty="0" smtClean="0">
                <a:solidFill>
                  <a:srgbClr val="7030A0"/>
                </a:solidFill>
              </a:rPr>
              <a:t>ong </a:t>
            </a:r>
            <a:r>
              <a:rPr lang="en-US" sz="2700" b="1" kern="2600" dirty="0">
                <a:solidFill>
                  <a:srgbClr val="7030A0"/>
                </a:solidFill>
              </a:rPr>
              <a:t>D</a:t>
            </a:r>
            <a:r>
              <a:rPr lang="pl-PL" sz="2700" b="1" kern="2600" dirty="0" smtClean="0">
                <a:solidFill>
                  <a:srgbClr val="7030A0"/>
                </a:solidFill>
              </a:rPr>
              <a:t>o </a:t>
            </a:r>
            <a:r>
              <a:rPr lang="en-US" sz="2700" b="1" kern="2600" dirty="0" smtClean="0">
                <a:solidFill>
                  <a:srgbClr val="7030A0"/>
                </a:solidFill>
              </a:rPr>
              <a:t>S</a:t>
            </a:r>
            <a:r>
              <a:rPr lang="pl-PL" sz="2700" b="1" kern="2600" dirty="0" smtClean="0">
                <a:solidFill>
                  <a:srgbClr val="7030A0"/>
                </a:solidFill>
              </a:rPr>
              <a:t>eizures </a:t>
            </a:r>
            <a:r>
              <a:rPr lang="en-US" sz="2700" b="1" kern="2600" dirty="0" smtClean="0">
                <a:solidFill>
                  <a:srgbClr val="7030A0"/>
                </a:solidFill>
              </a:rPr>
              <a:t>Last </a:t>
            </a:r>
            <a:r>
              <a:rPr lang="pl-PL" sz="2700" b="1" kern="2600" dirty="0" smtClean="0">
                <a:solidFill>
                  <a:srgbClr val="7030A0"/>
                </a:solidFill>
              </a:rPr>
              <a:t>?</a:t>
            </a:r>
            <a:endParaRPr lang="en-US" sz="2700" b="1" kern="2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331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189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18329" y="-2189"/>
            <a:ext cx="3978564" cy="36943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300" b="1" kern="2600" dirty="0" smtClean="0">
                <a:solidFill>
                  <a:srgbClr val="D63E25"/>
                </a:solidFill>
              </a:rPr>
              <a:t>Generalized Seizures</a:t>
            </a:r>
          </a:p>
          <a:p>
            <a:pPr algn="l"/>
            <a:endParaRPr lang="en-US" kern="26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45439" y="477520"/>
            <a:ext cx="3942081" cy="497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kern="2600" dirty="0">
                <a:solidFill>
                  <a:srgbClr val="7030A0"/>
                </a:solidFill>
              </a:rPr>
              <a:t>Types of Seizures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018255" y="-357789"/>
            <a:ext cx="3978564" cy="36943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2300" b="1" kern="2600" dirty="0" smtClean="0">
                <a:solidFill>
                  <a:srgbClr val="D63E25"/>
                </a:solidFill>
              </a:rPr>
              <a:t>Focal Seizures</a:t>
            </a: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18254" y="1689374"/>
            <a:ext cx="412574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MS PGothic" pitchFamily="34" charset="-128"/>
                <a:cs typeface="+mn-cs"/>
              </a:rPr>
              <a:t>Focal seizures begin in one place in the brain, called the seizure focus, and may be discretely localized or more widely distributed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Calibri" pitchFamily="34" charset="0"/>
                <a:cs typeface="AdvPS_TIR"/>
              </a:rPr>
              <a:t>. For each seizure type, onset is consistent from one seizure to another, with preferential patterns of spread</a:t>
            </a:r>
            <a:r>
              <a:rPr kumimoji="0" lang="en-US" sz="2000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Calibri" pitchFamily="34" charset="0"/>
                <a:cs typeface="AdvPS_TIR"/>
              </a:rPr>
              <a:t>. 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Calibri" pitchFamily="34" charset="0"/>
                <a:cs typeface="AdvPS_TIR"/>
              </a:rPr>
              <a:t>Focal seizures may or may not alter awareness.</a:t>
            </a: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6255" y="189205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kern="2600" dirty="0" smtClean="0">
                <a:solidFill>
                  <a:srgbClr val="7030A0"/>
                </a:solidFill>
              </a:rPr>
              <a:t>In generalized seizures, abnormal electrical activity occurs throughout the whole brain (both hemispheres). </a:t>
            </a:r>
          </a:p>
          <a:p>
            <a:endParaRPr lang="en-US" sz="2000" kern="2600" dirty="0" smtClean="0">
              <a:solidFill>
                <a:srgbClr val="7030A0"/>
              </a:solidFill>
            </a:endParaRPr>
          </a:p>
          <a:p>
            <a:r>
              <a:rPr lang="en-US" sz="2000" kern="2600" dirty="0" smtClean="0">
                <a:solidFill>
                  <a:srgbClr val="7030A0"/>
                </a:solidFill>
              </a:rPr>
              <a:t>Generalized seizures alter awareness. They can be convulsive or non- convulsive</a:t>
            </a:r>
            <a:r>
              <a:rPr lang="en-US" sz="2000" kern="2600" dirty="0" smtClean="0">
                <a:solidFill>
                  <a:srgbClr val="6E1A6A"/>
                </a:solidFill>
              </a:rPr>
              <a:t>.</a:t>
            </a:r>
            <a:endParaRPr lang="en-US" sz="2000" b="1" kern="2600" dirty="0">
              <a:solidFill>
                <a:srgbClr val="6E1A6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995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8237" y="384314"/>
            <a:ext cx="43000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2600" dirty="0" smtClean="0">
                <a:solidFill>
                  <a:srgbClr val="7030A0"/>
                </a:solidFill>
              </a:rPr>
              <a:t>What is the Solution?</a:t>
            </a:r>
            <a:endParaRPr lang="en-US" sz="3600" b="1" kern="2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710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8719" y="384316"/>
            <a:ext cx="3936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2600" dirty="0" smtClean="0">
                <a:solidFill>
                  <a:srgbClr val="7030A0"/>
                </a:solidFill>
              </a:rPr>
              <a:t>Who Can </a:t>
            </a:r>
            <a:r>
              <a:rPr lang="en-US" sz="3600" b="1" kern="2600" dirty="0">
                <a:solidFill>
                  <a:srgbClr val="7030A0"/>
                </a:solidFill>
              </a:rPr>
              <a:t>D</a:t>
            </a:r>
            <a:r>
              <a:rPr lang="en-US" sz="3600" b="1" kern="2600" dirty="0" smtClean="0">
                <a:solidFill>
                  <a:srgbClr val="7030A0"/>
                </a:solidFill>
              </a:rPr>
              <a:t>o </a:t>
            </a:r>
            <a:r>
              <a:rPr lang="en-US" sz="3600" b="1" kern="2600" dirty="0">
                <a:solidFill>
                  <a:srgbClr val="7030A0"/>
                </a:solidFill>
              </a:rPr>
              <a:t>W</a:t>
            </a:r>
            <a:r>
              <a:rPr lang="en-US" sz="3600" b="1" kern="2600" dirty="0" smtClean="0">
                <a:solidFill>
                  <a:srgbClr val="7030A0"/>
                </a:solidFill>
              </a:rPr>
              <a:t>hat?</a:t>
            </a:r>
            <a:endParaRPr lang="en-US" sz="3600" b="1" kern="2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50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135411" y="559134"/>
            <a:ext cx="3685899" cy="2744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000" b="1" dirty="0" smtClean="0">
              <a:solidFill>
                <a:srgbClr val="7030A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82444" y="202752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solidFill>
                  <a:srgbClr val="7030A0"/>
                </a:solidFill>
              </a:rPr>
              <a:t>Epilepsy has never received 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the support that is 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commensurate to its costs,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in part because many work 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hard to hide it out of fear from repercussions. Most  societies 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have widespread, unfounded prejudices against people with 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epilepsy.  </a:t>
            </a:r>
            <a:endParaRPr lang="en-US" sz="2400" dirty="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82444" y="1261490"/>
            <a:ext cx="34214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 smtClean="0">
                <a:solidFill>
                  <a:srgbClr val="7030A0"/>
                </a:solidFill>
              </a:rPr>
              <a:t>Don’t Hide Epilepsy!</a:t>
            </a:r>
          </a:p>
        </p:txBody>
      </p:sp>
    </p:spTree>
    <p:extLst>
      <p:ext uri="{BB962C8B-B14F-4D97-AF65-F5344CB8AC3E}">
        <p14:creationId xmlns="" xmlns:p14="http://schemas.microsoft.com/office/powerpoint/2010/main" val="10055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4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108907" y="3127502"/>
            <a:ext cx="3685899" cy="237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dirty="0" smtClean="0">
                <a:solidFill>
                  <a:srgbClr val="7030A0"/>
                </a:solidFill>
                <a:latin typeface="+mn-lt"/>
              </a:rPr>
              <a:t>The </a:t>
            </a:r>
            <a:r>
              <a:rPr lang="en-US" sz="2000" dirty="0">
                <a:solidFill>
                  <a:srgbClr val="7030A0"/>
                </a:solidFill>
                <a:latin typeface="+mn-lt"/>
              </a:rPr>
              <a:t>burden of the disease is further emphasized by the greatly increased death rate among people with epilepsy from </a:t>
            </a:r>
            <a:r>
              <a:rPr lang="en-US" sz="2000" dirty="0" smtClean="0">
                <a:solidFill>
                  <a:srgbClr val="7030A0"/>
                </a:solidFill>
                <a:latin typeface="+mn-lt"/>
              </a:rPr>
              <a:t>seizure-related </a:t>
            </a:r>
            <a:r>
              <a:rPr lang="en-US" sz="2000" dirty="0">
                <a:solidFill>
                  <a:srgbClr val="7030A0"/>
                </a:solidFill>
                <a:latin typeface="+mn-lt"/>
              </a:rPr>
              <a:t>accidents, much increased depression and suicide </a:t>
            </a:r>
            <a:r>
              <a:rPr lang="en-US" sz="2000" dirty="0" smtClean="0">
                <a:solidFill>
                  <a:srgbClr val="7030A0"/>
                </a:solidFill>
                <a:latin typeface="+mn-lt"/>
              </a:rPr>
              <a:t>rates, </a:t>
            </a:r>
            <a:r>
              <a:rPr lang="en-US" sz="2000" dirty="0">
                <a:solidFill>
                  <a:srgbClr val="7030A0"/>
                </a:solidFill>
                <a:latin typeface="+mn-lt"/>
              </a:rPr>
              <a:t>as well as the disease itself</a:t>
            </a:r>
            <a:r>
              <a:rPr lang="en-US" sz="2000" dirty="0" smtClean="0">
                <a:solidFill>
                  <a:srgbClr val="7030A0"/>
                </a:solidFill>
                <a:latin typeface="+mn-lt"/>
              </a:rPr>
              <a:t>.</a:t>
            </a:r>
          </a:p>
          <a:p>
            <a:pPr algn="l"/>
            <a:endParaRPr lang="en-US" sz="2000" dirty="0" smtClean="0">
              <a:solidFill>
                <a:srgbClr val="7030A0"/>
              </a:solidFill>
              <a:latin typeface="+mn-lt"/>
            </a:endParaRPr>
          </a:p>
          <a:p>
            <a:pPr algn="l"/>
            <a:r>
              <a:rPr lang="en-US" sz="2000" b="1" dirty="0" smtClean="0">
                <a:solidFill>
                  <a:srgbClr val="7030A0"/>
                </a:solidFill>
                <a:latin typeface="+mn-lt"/>
              </a:rPr>
              <a:t>2</a:t>
            </a:r>
            <a:r>
              <a:rPr lang="en-US" sz="2000" b="1" baseline="30000" dirty="0" smtClean="0">
                <a:solidFill>
                  <a:srgbClr val="7030A0"/>
                </a:solidFill>
                <a:latin typeface="+mn-lt"/>
              </a:rPr>
              <a:t>nd</a:t>
            </a:r>
            <a:r>
              <a:rPr lang="en-US" sz="2000" b="1" dirty="0" smtClean="0">
                <a:solidFill>
                  <a:srgbClr val="7030A0"/>
                </a:solidFill>
                <a:latin typeface="+mn-lt"/>
              </a:rPr>
              <a:t> Unexpected Cause of Death!</a:t>
            </a:r>
          </a:p>
          <a:p>
            <a:pPr algn="l"/>
            <a:r>
              <a:rPr lang="en-US" sz="2000" dirty="0" smtClean="0">
                <a:solidFill>
                  <a:srgbClr val="7030A0"/>
                </a:solidFill>
                <a:latin typeface="+mn-lt"/>
              </a:rPr>
              <a:t>Just in terms of  life-years lost from sudden unexpected death,  epilepsy ranks second only to stroke among major neurological diseases. </a:t>
            </a:r>
            <a:endParaRPr lang="en-US" sz="2000" b="1" kern="2600" dirty="0" smtClean="0">
              <a:solidFill>
                <a:srgbClr val="7030A0"/>
              </a:solidFill>
              <a:latin typeface="+mn-lt"/>
            </a:endParaRPr>
          </a:p>
          <a:p>
            <a:pPr algn="l"/>
            <a:endParaRPr lang="en-US" sz="20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17696" y="1325220"/>
            <a:ext cx="2593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Epilepsy Can Kill</a:t>
            </a:r>
            <a:endParaRPr lang="en-US" sz="2800" b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681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016143" y="1871560"/>
            <a:ext cx="3685899" cy="21989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rgbClr val="7030A0"/>
                </a:solidFill>
              </a:rPr>
              <a:t>With treatment, 70% of people </a:t>
            </a:r>
            <a:r>
              <a:rPr lang="en-US" sz="2400" dirty="0" smtClean="0">
                <a:solidFill>
                  <a:srgbClr val="7030A0"/>
                </a:solidFill>
              </a:rPr>
              <a:t>with </a:t>
            </a:r>
            <a:r>
              <a:rPr lang="en-US" sz="2400" dirty="0">
                <a:solidFill>
                  <a:srgbClr val="7030A0"/>
                </a:solidFill>
              </a:rPr>
              <a:t>epilepsy could be seizure </a:t>
            </a:r>
            <a:r>
              <a:rPr lang="en-US" sz="2400" dirty="0" smtClean="0">
                <a:solidFill>
                  <a:srgbClr val="7030A0"/>
                </a:solidFill>
              </a:rPr>
              <a:t>free and live normally.</a:t>
            </a:r>
            <a:endParaRPr lang="en-US" sz="2400" dirty="0">
              <a:solidFill>
                <a:srgbClr val="7030A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83623" y="1338470"/>
            <a:ext cx="3910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What Can treatment Do?</a:t>
            </a:r>
            <a:endParaRPr lang="en-US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939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016350" y="2235562"/>
            <a:ext cx="4127649" cy="21989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Many </a:t>
            </a:r>
            <a:r>
              <a:rPr lang="en-US" sz="2000" dirty="0">
                <a:solidFill>
                  <a:srgbClr val="7030A0"/>
                </a:solidFill>
              </a:rPr>
              <a:t>health care providers do not </a:t>
            </a:r>
            <a:endParaRPr lang="en-US" sz="2000" dirty="0" smtClean="0">
              <a:solidFill>
                <a:srgbClr val="7030A0"/>
              </a:solidFill>
            </a:endParaRPr>
          </a:p>
          <a:p>
            <a:pPr algn="l"/>
            <a:r>
              <a:rPr lang="en-US" sz="2000" dirty="0" smtClean="0">
                <a:solidFill>
                  <a:srgbClr val="7030A0"/>
                </a:solidFill>
              </a:rPr>
              <a:t>   have </a:t>
            </a:r>
            <a:r>
              <a:rPr lang="en-US" sz="2000" dirty="0">
                <a:solidFill>
                  <a:srgbClr val="7030A0"/>
                </a:solidFill>
              </a:rPr>
              <a:t>the training </a:t>
            </a:r>
            <a:r>
              <a:rPr lang="en-US" sz="2000" dirty="0" smtClean="0">
                <a:solidFill>
                  <a:srgbClr val="7030A0"/>
                </a:solidFill>
              </a:rPr>
              <a:t>to recognize</a:t>
            </a:r>
            <a:r>
              <a:rPr lang="en-US" sz="2000" dirty="0">
                <a:solidFill>
                  <a:srgbClr val="7030A0"/>
                </a:solidFill>
              </a:rPr>
              <a:t>, </a:t>
            </a:r>
          </a:p>
          <a:p>
            <a:pPr algn="l"/>
            <a:r>
              <a:rPr lang="en-US" sz="2000" dirty="0" smtClean="0">
                <a:solidFill>
                  <a:srgbClr val="7030A0"/>
                </a:solidFill>
              </a:rPr>
              <a:t>   diagnose </a:t>
            </a:r>
            <a:r>
              <a:rPr lang="en-US" sz="2000" dirty="0">
                <a:solidFill>
                  <a:srgbClr val="7030A0"/>
                </a:solidFill>
              </a:rPr>
              <a:t>or treat </a:t>
            </a:r>
            <a:r>
              <a:rPr lang="en-US" sz="2000" dirty="0" smtClean="0">
                <a:solidFill>
                  <a:srgbClr val="7030A0"/>
                </a:solidFill>
              </a:rPr>
              <a:t>epilepsy.</a:t>
            </a:r>
          </a:p>
          <a:p>
            <a:pPr algn="l"/>
            <a:endParaRPr lang="en-US" sz="2000" dirty="0" smtClean="0">
              <a:solidFill>
                <a:srgbClr val="7030A0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sz="2000" dirty="0" smtClean="0">
              <a:solidFill>
                <a:srgbClr val="7030A0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Every medical student should be  </a:t>
            </a:r>
          </a:p>
          <a:p>
            <a:pPr algn="l"/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smtClean="0">
                <a:solidFill>
                  <a:srgbClr val="7030A0"/>
                </a:solidFill>
              </a:rPr>
              <a:t>  sensitized to epilepsy in their early    </a:t>
            </a:r>
          </a:p>
          <a:p>
            <a:pPr algn="l"/>
            <a:r>
              <a:rPr lang="en-US" sz="2000" dirty="0" smtClean="0">
                <a:solidFill>
                  <a:srgbClr val="7030A0"/>
                </a:solidFill>
              </a:rPr>
              <a:t>   training.</a:t>
            </a:r>
            <a:endParaRPr lang="en-US" sz="2000" strike="sngStrike" dirty="0" smtClean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00" y="3403600"/>
            <a:ext cx="38100" cy="381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10253" y="1298713"/>
            <a:ext cx="33700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Training of Physicians</a:t>
            </a:r>
            <a:endParaRPr lang="en-US" sz="2800" b="1" dirty="0">
              <a:solidFill>
                <a:srgbClr val="7030A0"/>
              </a:solidFill>
            </a:endParaRPr>
          </a:p>
          <a:p>
            <a:endParaRPr lang="en-US" sz="2800" b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693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930318" y="1854905"/>
            <a:ext cx="3685899" cy="21989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>
                <a:solidFill>
                  <a:srgbClr val="7030A0"/>
                </a:solidFill>
              </a:rPr>
              <a:t>Research and legislation </a:t>
            </a:r>
            <a:r>
              <a:rPr lang="en-US" sz="2400" dirty="0">
                <a:solidFill>
                  <a:srgbClr val="7030A0"/>
                </a:solidFill>
              </a:rPr>
              <a:t>is needed to </a:t>
            </a:r>
            <a:r>
              <a:rPr lang="en-US" sz="2400" dirty="0" smtClean="0">
                <a:solidFill>
                  <a:srgbClr val="7030A0"/>
                </a:solidFill>
              </a:rPr>
              <a:t>improve </a:t>
            </a:r>
            <a:r>
              <a:rPr lang="en-US" sz="2400" dirty="0">
                <a:solidFill>
                  <a:srgbClr val="7030A0"/>
                </a:solidFill>
              </a:rPr>
              <a:t>access to care </a:t>
            </a:r>
            <a:r>
              <a:rPr lang="en-US" sz="2400" dirty="0" smtClean="0">
                <a:solidFill>
                  <a:srgbClr val="7030A0"/>
                </a:solidFill>
              </a:rPr>
              <a:t>and the </a:t>
            </a:r>
            <a:r>
              <a:rPr lang="en-US" sz="2400" dirty="0">
                <a:solidFill>
                  <a:srgbClr val="7030A0"/>
                </a:solidFill>
              </a:rPr>
              <a:t>quality of </a:t>
            </a:r>
          </a:p>
          <a:p>
            <a:pPr algn="l"/>
            <a:r>
              <a:rPr lang="en-US" sz="2400" dirty="0">
                <a:solidFill>
                  <a:srgbClr val="7030A0"/>
                </a:solidFill>
              </a:rPr>
              <a:t>life of persons with epilepsy.</a:t>
            </a:r>
          </a:p>
        </p:txBody>
      </p:sp>
      <p:sp>
        <p:nvSpPr>
          <p:cNvPr id="5" name="Rectangle 4"/>
          <p:cNvSpPr/>
          <p:nvPr/>
        </p:nvSpPr>
        <p:spPr>
          <a:xfrm>
            <a:off x="4943570" y="1338471"/>
            <a:ext cx="3542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Research &amp; Legislation</a:t>
            </a:r>
            <a:endParaRPr lang="en-US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9146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29201" y="2093843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100" kern="2600" dirty="0" smtClean="0">
                <a:solidFill>
                  <a:srgbClr val="7030A0"/>
                </a:solidFill>
              </a:rPr>
              <a:t>Some of the most exceptionally </a:t>
            </a:r>
          </a:p>
          <a:p>
            <a:r>
              <a:rPr lang="en-US" sz="2100" kern="2600" dirty="0" smtClean="0">
                <a:solidFill>
                  <a:srgbClr val="7030A0"/>
                </a:solidFill>
              </a:rPr>
              <a:t>creative and talented people in </a:t>
            </a:r>
          </a:p>
          <a:p>
            <a:r>
              <a:rPr lang="en-US" sz="2100" kern="2600" dirty="0" smtClean="0">
                <a:solidFill>
                  <a:srgbClr val="7030A0"/>
                </a:solidFill>
              </a:rPr>
              <a:t>history had epilepsy, including:</a:t>
            </a:r>
          </a:p>
          <a:p>
            <a:endParaRPr lang="en-US" sz="2100" kern="2600" dirty="0" smtClean="0">
              <a:solidFill>
                <a:srgbClr val="7030A0"/>
              </a:solidFill>
            </a:endParaRPr>
          </a:p>
          <a:p>
            <a:r>
              <a:rPr lang="en-US" sz="2100" kern="2600" dirty="0" smtClean="0">
                <a:solidFill>
                  <a:srgbClr val="7030A0"/>
                </a:solidFill>
              </a:rPr>
              <a:t>St. Paul, Julius Caesar, Dante, </a:t>
            </a:r>
          </a:p>
          <a:p>
            <a:r>
              <a:rPr lang="en-US" sz="2100" kern="2600" dirty="0" smtClean="0">
                <a:solidFill>
                  <a:srgbClr val="7030A0"/>
                </a:solidFill>
              </a:rPr>
              <a:t>Joan of Arc, Isaac Newton, </a:t>
            </a:r>
            <a:r>
              <a:rPr lang="en-US" sz="2100" kern="2600" dirty="0" err="1" smtClean="0">
                <a:solidFill>
                  <a:srgbClr val="7030A0"/>
                </a:solidFill>
              </a:rPr>
              <a:t>Molière</a:t>
            </a:r>
            <a:r>
              <a:rPr lang="en-US" sz="2100" kern="2600" dirty="0" smtClean="0">
                <a:solidFill>
                  <a:srgbClr val="7030A0"/>
                </a:solidFill>
              </a:rPr>
              <a:t>, Napoleon Bonaparte, Handel, Beethoven, Flaubert, Paganini, Tennyson, Byron, Charles Dickens, </a:t>
            </a:r>
          </a:p>
          <a:p>
            <a:r>
              <a:rPr lang="en-US" sz="2100" kern="2600" dirty="0" smtClean="0">
                <a:solidFill>
                  <a:srgbClr val="7030A0"/>
                </a:solidFill>
              </a:rPr>
              <a:t>Fyodor Dostoyevsky, Vincent Van </a:t>
            </a:r>
          </a:p>
          <a:p>
            <a:r>
              <a:rPr lang="en-US" sz="2100" kern="2600" dirty="0" smtClean="0">
                <a:solidFill>
                  <a:srgbClr val="7030A0"/>
                </a:solidFill>
              </a:rPr>
              <a:t>Gogh, Lewis Carroll ,Alfred Nobel, Agatha Christie, and Richard Burton. </a:t>
            </a:r>
            <a:endParaRPr lang="en-US" sz="2100" kern="2600" dirty="0">
              <a:solidFill>
                <a:srgbClr val="7030A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80631" y="1245707"/>
            <a:ext cx="32656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kern="2600" dirty="0" smtClean="0">
                <a:solidFill>
                  <a:srgbClr val="7030A0"/>
                </a:solidFill>
              </a:rPr>
              <a:t>Most Exceptional &amp; Talented</a:t>
            </a:r>
          </a:p>
          <a:p>
            <a:r>
              <a:rPr lang="en-US" sz="2000" b="1" kern="2600" dirty="0" smtClean="0">
                <a:solidFill>
                  <a:srgbClr val="7030A0"/>
                </a:solidFill>
              </a:rPr>
              <a:t>People with Epilepsy</a:t>
            </a:r>
            <a:endParaRPr lang="en-US" sz="2000" b="1" dirty="0"/>
          </a:p>
        </p:txBody>
      </p:sp>
    </p:spTree>
    <p:extLst>
      <p:ext uri="{BB962C8B-B14F-4D97-AF65-F5344CB8AC3E}">
        <p14:creationId xmlns="" xmlns:p14="http://schemas.microsoft.com/office/powerpoint/2010/main" val="10055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04917" y="1552234"/>
            <a:ext cx="8416393" cy="44777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Use </a:t>
            </a:r>
            <a:r>
              <a:rPr lang="en-US" sz="2000" dirty="0">
                <a:solidFill>
                  <a:srgbClr val="7030A0"/>
                </a:solidFill>
              </a:rPr>
              <a:t>this </a:t>
            </a:r>
            <a:r>
              <a:rPr lang="en-US" sz="2000" dirty="0" smtClean="0">
                <a:solidFill>
                  <a:srgbClr val="7030A0"/>
                </a:solidFill>
              </a:rPr>
              <a:t>World </a:t>
            </a:r>
            <a:r>
              <a:rPr lang="en-US" sz="2000" dirty="0">
                <a:solidFill>
                  <a:srgbClr val="7030A0"/>
                </a:solidFill>
              </a:rPr>
              <a:t>Brain Day to bring greater visibility </a:t>
            </a:r>
            <a:r>
              <a:rPr lang="en-US" sz="2000" dirty="0" smtClean="0">
                <a:solidFill>
                  <a:srgbClr val="7030A0"/>
                </a:solidFill>
              </a:rPr>
              <a:t>to </a:t>
            </a:r>
            <a:r>
              <a:rPr lang="en-US" sz="2000" dirty="0">
                <a:solidFill>
                  <a:srgbClr val="7030A0"/>
                </a:solidFill>
              </a:rPr>
              <a:t>this neglected disease</a:t>
            </a:r>
            <a:r>
              <a:rPr lang="en-US" sz="2000" dirty="0" smtClean="0">
                <a:solidFill>
                  <a:srgbClr val="7030A0"/>
                </a:solidFill>
              </a:rPr>
              <a:t>.</a:t>
            </a:r>
          </a:p>
          <a:p>
            <a:pPr algn="just"/>
            <a:r>
              <a:rPr lang="en-US" sz="2000" dirty="0" smtClean="0">
                <a:solidFill>
                  <a:srgbClr val="7030A0"/>
                </a:solidFill>
              </a:rPr>
              <a:t>  </a:t>
            </a:r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National </a:t>
            </a:r>
            <a:r>
              <a:rPr lang="en-US" sz="2000" dirty="0">
                <a:solidFill>
                  <a:srgbClr val="7030A0"/>
                </a:solidFill>
              </a:rPr>
              <a:t>health care and research agendas </a:t>
            </a:r>
            <a:r>
              <a:rPr lang="en-US" sz="2000" dirty="0" smtClean="0">
                <a:solidFill>
                  <a:srgbClr val="7030A0"/>
                </a:solidFill>
              </a:rPr>
              <a:t>need to recognize </a:t>
            </a:r>
            <a:r>
              <a:rPr lang="en-US" sz="2000" dirty="0">
                <a:solidFill>
                  <a:srgbClr val="7030A0"/>
                </a:solidFill>
              </a:rPr>
              <a:t>the seriousness 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</a:p>
          <a:p>
            <a:pPr algn="just"/>
            <a:r>
              <a:rPr lang="en-US" sz="2000" dirty="0" smtClean="0">
                <a:solidFill>
                  <a:srgbClr val="7030A0"/>
                </a:solidFill>
              </a:rPr>
              <a:t>  of </a:t>
            </a:r>
            <a:r>
              <a:rPr lang="en-US" sz="2000" dirty="0">
                <a:solidFill>
                  <a:srgbClr val="7030A0"/>
                </a:solidFill>
              </a:rPr>
              <a:t>epilepsy </a:t>
            </a:r>
            <a:r>
              <a:rPr lang="en-US" sz="2000" dirty="0" smtClean="0">
                <a:solidFill>
                  <a:srgbClr val="7030A0"/>
                </a:solidFill>
              </a:rPr>
              <a:t>and </a:t>
            </a:r>
            <a:r>
              <a:rPr lang="en-US" sz="2000" dirty="0">
                <a:solidFill>
                  <a:srgbClr val="7030A0"/>
                </a:solidFill>
              </a:rPr>
              <a:t>its </a:t>
            </a:r>
            <a:r>
              <a:rPr lang="en-US" sz="2000" dirty="0" smtClean="0">
                <a:solidFill>
                  <a:srgbClr val="7030A0"/>
                </a:solidFill>
              </a:rPr>
              <a:t>consequences.</a:t>
            </a:r>
          </a:p>
          <a:p>
            <a:pPr algn="just"/>
            <a:endParaRPr lang="en-US" sz="2000" dirty="0" smtClean="0">
              <a:solidFill>
                <a:srgbClr val="7030A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7030A0"/>
                </a:solidFill>
              </a:rPr>
              <a:t> Address the </a:t>
            </a:r>
            <a:r>
              <a:rPr lang="en-US" sz="2000" dirty="0">
                <a:solidFill>
                  <a:srgbClr val="7030A0"/>
                </a:solidFill>
              </a:rPr>
              <a:t>great social, medical and economic </a:t>
            </a:r>
            <a:r>
              <a:rPr lang="en-US" sz="2000" dirty="0" smtClean="0">
                <a:solidFill>
                  <a:srgbClr val="7030A0"/>
                </a:solidFill>
              </a:rPr>
              <a:t>burdens of epilepsy.</a:t>
            </a:r>
          </a:p>
          <a:p>
            <a:pPr algn="just"/>
            <a:endParaRPr lang="en-US" sz="2000" strike="sngStrike" dirty="0" smtClean="0">
              <a:solidFill>
                <a:srgbClr val="7030A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smtClean="0">
                <a:solidFill>
                  <a:srgbClr val="7030A0"/>
                </a:solidFill>
              </a:rPr>
              <a:t> Remember that epilepsy is a treatable brain disease.  </a:t>
            </a:r>
            <a:endParaRPr lang="en-US" sz="2000" dirty="0">
              <a:solidFill>
                <a:srgbClr val="7030A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3386" y="397567"/>
            <a:ext cx="35843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</a:rPr>
              <a:t>Together We Can!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5777949" y="397567"/>
            <a:ext cx="1762540" cy="8746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Put local Society Logo here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55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613</Words>
  <Application>Microsoft Office PowerPoint</Application>
  <PresentationFormat>On-screen Show 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Pixel Point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Sadaqat Ali</dc:creator>
  <cp:lastModifiedBy>Nusrat</cp:lastModifiedBy>
  <cp:revision>118</cp:revision>
  <dcterms:created xsi:type="dcterms:W3CDTF">2015-05-13T06:43:53Z</dcterms:created>
  <dcterms:modified xsi:type="dcterms:W3CDTF">2015-06-30T10:25:52Z</dcterms:modified>
</cp:coreProperties>
</file>